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sldIdLst>
    <p:sldId id="257" r:id="rId5"/>
    <p:sldId id="258" r:id="rId6"/>
    <p:sldId id="319" r:id="rId7"/>
    <p:sldId id="259" r:id="rId8"/>
    <p:sldId id="338" r:id="rId9"/>
    <p:sldId id="322" r:id="rId10"/>
    <p:sldId id="339" r:id="rId11"/>
    <p:sldId id="340" r:id="rId12"/>
    <p:sldId id="341" r:id="rId13"/>
    <p:sldId id="342" r:id="rId14"/>
    <p:sldId id="343" r:id="rId15"/>
    <p:sldId id="267" r:id="rId16"/>
    <p:sldId id="324" r:id="rId17"/>
    <p:sldId id="334" r:id="rId18"/>
    <p:sldId id="269" r:id="rId19"/>
    <p:sldId id="344" r:id="rId20"/>
    <p:sldId id="346" r:id="rId21"/>
    <p:sldId id="272" r:id="rId22"/>
    <p:sldId id="345" r:id="rId23"/>
    <p:sldId id="284" r:id="rId24"/>
    <p:sldId id="326" r:id="rId25"/>
    <p:sldId id="285" r:id="rId26"/>
    <p:sldId id="327" r:id="rId27"/>
    <p:sldId id="325" r:id="rId28"/>
    <p:sldId id="330" r:id="rId29"/>
    <p:sldId id="336" r:id="rId30"/>
    <p:sldId id="256" r:id="rId3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EFD74B4-ACE4-4A9A-86EA-223E88BE116D}" type="datetimeFigureOut">
              <a:rPr lang="tr-TR" smtClean="0"/>
              <a:t>12.08.2025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766966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EFD74B4-ACE4-4A9A-86EA-223E88BE116D}" type="datetimeFigureOut">
              <a:rPr lang="tr-TR" smtClean="0"/>
              <a:t>12.08.2025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1001476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EFD74B4-ACE4-4A9A-86EA-223E88BE116D}" type="datetimeFigureOut">
              <a:rPr lang="tr-TR" smtClean="0"/>
              <a:t>12.08.2025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31746047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5114662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1572942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997364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5092629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8666103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1181547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6278944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82790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EFD74B4-ACE4-4A9A-86EA-223E88BE116D}" type="datetimeFigureOut">
              <a:rPr lang="tr-TR" smtClean="0"/>
              <a:t>12.08.2025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38908245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3543519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711825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1837258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2694642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654527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0933075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3129013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4524630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9219613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204432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EFD74B4-ACE4-4A9A-86EA-223E88BE116D}" type="datetimeFigureOut">
              <a:rPr lang="tr-TR" smtClean="0"/>
              <a:t>12.08.2025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5506859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3861470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8680252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2982399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7804643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52597949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85618424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414032499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8163122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58577550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994930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EFD74B4-ACE4-4A9A-86EA-223E88BE116D}" type="datetimeFigureOut">
              <a:rPr lang="tr-TR" smtClean="0"/>
              <a:t>12.08.2025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79593814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3018932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46401262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82632486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407252671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779345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EFD74B4-ACE4-4A9A-86EA-223E88BE116D}" type="datetimeFigureOut">
              <a:rPr lang="tr-TR" smtClean="0"/>
              <a:t>12.08.2025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2183821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EFD74B4-ACE4-4A9A-86EA-223E88BE116D}" type="datetimeFigureOut">
              <a:rPr lang="tr-TR" smtClean="0"/>
              <a:t>12.08.2025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2521312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EFD74B4-ACE4-4A9A-86EA-223E88BE116D}" type="datetimeFigureOut">
              <a:rPr lang="tr-TR" smtClean="0"/>
              <a:t>12.08.2025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4074634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EFD74B4-ACE4-4A9A-86EA-223E88BE116D}" type="datetimeFigureOut">
              <a:rPr lang="tr-TR" smtClean="0"/>
              <a:t>12.08.2025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2284623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EFD74B4-ACE4-4A9A-86EA-223E88BE116D}" type="datetimeFigureOut">
              <a:rPr lang="tr-TR" smtClean="0"/>
              <a:t>12.08.2025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920296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FD74B4-ACE4-4A9A-86EA-223E88BE116D}" type="datetimeFigureOut">
              <a:rPr lang="tr-TR" smtClean="0"/>
              <a:t>12.08.2025</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4CEB91-1718-4286-96E7-5A9D70E0A569}" type="slidenum">
              <a:rPr lang="tr-TR" smtClean="0"/>
              <a:t>‹#›</a:t>
            </a:fld>
            <a:endParaRPr lang="tr-TR"/>
          </a:p>
        </p:txBody>
      </p:sp>
    </p:spTree>
    <p:extLst>
      <p:ext uri="{BB962C8B-B14F-4D97-AF65-F5344CB8AC3E}">
        <p14:creationId xmlns:p14="http://schemas.microsoft.com/office/powerpoint/2010/main" val="3629936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1168360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8661856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46361684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sz="2700" b="1" dirty="0" smtClean="0"/>
              <a:t>2024 </a:t>
            </a:r>
            <a:r>
              <a:rPr lang="tr-TR" sz="2700" b="1" dirty="0"/>
              <a:t>– </a:t>
            </a:r>
            <a:r>
              <a:rPr lang="tr-TR" sz="2700" b="1" dirty="0" smtClean="0"/>
              <a:t>2025 </a:t>
            </a:r>
            <a:r>
              <a:rPr lang="tr-TR" sz="2700" b="1" dirty="0"/>
              <a:t>EĞİTİM YILI 1</a:t>
            </a:r>
            <a:r>
              <a:rPr lang="tr-TR" sz="2700" b="1" dirty="0" smtClean="0"/>
              <a:t>. </a:t>
            </a:r>
            <a:r>
              <a:rPr lang="tr-TR" sz="2700" b="1" dirty="0"/>
              <a:t>SINIF 3</a:t>
            </a:r>
            <a:r>
              <a:rPr lang="tr-TR" sz="2700" b="1" dirty="0" smtClean="0"/>
              <a:t>. </a:t>
            </a:r>
            <a:r>
              <a:rPr lang="tr-TR" sz="2700" b="1" dirty="0"/>
              <a:t>KURUL </a:t>
            </a:r>
            <a:r>
              <a:rPr lang="tr-TR" sz="2700" b="1" dirty="0" smtClean="0"/>
              <a:t>DEĞERLENDİRME</a:t>
            </a:r>
            <a:r>
              <a:rPr lang="tr-TR" dirty="0"/>
              <a:t/>
            </a:r>
            <a:br>
              <a:rPr lang="tr-TR" dirty="0"/>
            </a:br>
            <a:endParaRPr lang="tr-TR" dirty="0"/>
          </a:p>
        </p:txBody>
      </p:sp>
      <p:sp>
        <p:nvSpPr>
          <p:cNvPr id="3" name="Alt Başlık 2"/>
          <p:cNvSpPr>
            <a:spLocks noGrp="1"/>
          </p:cNvSpPr>
          <p:nvPr>
            <p:ph type="subTitle" idx="1"/>
          </p:nvPr>
        </p:nvSpPr>
        <p:spPr/>
        <p:txBody>
          <a:bodyPr/>
          <a:lstStyle/>
          <a:p>
            <a:pPr algn="r"/>
            <a:r>
              <a:rPr lang="tr-TR" smtClean="0"/>
              <a:t>DR. </a:t>
            </a:r>
            <a:r>
              <a:rPr lang="tr-TR" dirty="0" smtClean="0"/>
              <a:t>BERRAK AKSAKAL</a:t>
            </a:r>
            <a:br>
              <a:rPr lang="tr-TR" dirty="0" smtClean="0"/>
            </a:br>
            <a:r>
              <a:rPr lang="tr-TR" dirty="0" smtClean="0"/>
              <a:t>FÜ TEAD </a:t>
            </a:r>
            <a:endParaRPr lang="tr-TR" dirty="0"/>
          </a:p>
        </p:txBody>
      </p:sp>
    </p:spTree>
    <p:extLst>
      <p:ext uri="{BB962C8B-B14F-4D97-AF65-F5344CB8AC3E}">
        <p14:creationId xmlns:p14="http://schemas.microsoft.com/office/powerpoint/2010/main" val="4120771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stretch>
            <a:fillRect/>
          </a:stretch>
        </p:blipFill>
        <p:spPr>
          <a:xfrm>
            <a:off x="737937" y="208547"/>
            <a:ext cx="10988842" cy="6368716"/>
          </a:xfrm>
          <a:prstGeom prst="rect">
            <a:avLst/>
          </a:prstGeom>
        </p:spPr>
      </p:pic>
    </p:spTree>
    <p:extLst>
      <p:ext uri="{BB962C8B-B14F-4D97-AF65-F5344CB8AC3E}">
        <p14:creationId xmlns:p14="http://schemas.microsoft.com/office/powerpoint/2010/main" val="681068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933616100"/>
              </p:ext>
            </p:extLst>
          </p:nvPr>
        </p:nvGraphicFramePr>
        <p:xfrm>
          <a:off x="192505" y="256672"/>
          <a:ext cx="11790947" cy="6443470"/>
        </p:xfrm>
        <a:graphic>
          <a:graphicData uri="http://schemas.openxmlformats.org/drawingml/2006/table">
            <a:tbl>
              <a:tblPr>
                <a:tableStyleId>{5C22544A-7EE6-4342-B048-85BDC9FD1C3A}</a:tableStyleId>
              </a:tblPr>
              <a:tblGrid>
                <a:gridCol w="1684421">
                  <a:extLst>
                    <a:ext uri="{9D8B030D-6E8A-4147-A177-3AD203B41FA5}">
                      <a16:colId xmlns:a16="http://schemas.microsoft.com/office/drawing/2014/main" val="3266543815"/>
                    </a:ext>
                  </a:extLst>
                </a:gridCol>
                <a:gridCol w="1684421">
                  <a:extLst>
                    <a:ext uri="{9D8B030D-6E8A-4147-A177-3AD203B41FA5}">
                      <a16:colId xmlns:a16="http://schemas.microsoft.com/office/drawing/2014/main" val="861404648"/>
                    </a:ext>
                  </a:extLst>
                </a:gridCol>
                <a:gridCol w="1684421">
                  <a:extLst>
                    <a:ext uri="{9D8B030D-6E8A-4147-A177-3AD203B41FA5}">
                      <a16:colId xmlns:a16="http://schemas.microsoft.com/office/drawing/2014/main" val="650728839"/>
                    </a:ext>
                  </a:extLst>
                </a:gridCol>
                <a:gridCol w="1684421">
                  <a:extLst>
                    <a:ext uri="{9D8B030D-6E8A-4147-A177-3AD203B41FA5}">
                      <a16:colId xmlns:a16="http://schemas.microsoft.com/office/drawing/2014/main" val="668013027"/>
                    </a:ext>
                  </a:extLst>
                </a:gridCol>
                <a:gridCol w="1684421">
                  <a:extLst>
                    <a:ext uri="{9D8B030D-6E8A-4147-A177-3AD203B41FA5}">
                      <a16:colId xmlns:a16="http://schemas.microsoft.com/office/drawing/2014/main" val="1862648526"/>
                    </a:ext>
                  </a:extLst>
                </a:gridCol>
                <a:gridCol w="1684421">
                  <a:extLst>
                    <a:ext uri="{9D8B030D-6E8A-4147-A177-3AD203B41FA5}">
                      <a16:colId xmlns:a16="http://schemas.microsoft.com/office/drawing/2014/main" val="3637293778"/>
                    </a:ext>
                  </a:extLst>
                </a:gridCol>
                <a:gridCol w="1684421">
                  <a:extLst>
                    <a:ext uri="{9D8B030D-6E8A-4147-A177-3AD203B41FA5}">
                      <a16:colId xmlns:a16="http://schemas.microsoft.com/office/drawing/2014/main" val="3970002425"/>
                    </a:ext>
                  </a:extLst>
                </a:gridCol>
              </a:tblGrid>
              <a:tr h="386486">
                <a:tc gridSpan="7">
                  <a:txBody>
                    <a:bodyPr/>
                    <a:lstStyle/>
                    <a:p>
                      <a:pPr algn="ctr" fontAlgn="ctr"/>
                      <a:r>
                        <a:rPr lang="tr-TR" sz="2400" b="1" u="none" strike="noStrike" dirty="0">
                          <a:effectLst/>
                        </a:rPr>
                        <a:t>BARAJA TAKILAN ÖĞRENCİ SAYISI (DERS GRUPLARINA GÖRE)</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540694905"/>
                  </a:ext>
                </a:extLst>
              </a:tr>
              <a:tr h="1043978">
                <a:tc>
                  <a:txBody>
                    <a:bodyPr/>
                    <a:lstStyle/>
                    <a:p>
                      <a:pPr algn="ctr" fontAlgn="ctr"/>
                      <a:r>
                        <a:rPr lang="tr-TR" sz="2000" b="1" u="none" strike="noStrike" dirty="0">
                          <a:effectLst/>
                        </a:rPr>
                        <a:t>SINAV-DERS ADI</a:t>
                      </a:r>
                      <a:endParaRPr lang="tr-TR" sz="20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b="1" u="none" strike="noStrike">
                          <a:effectLst/>
                        </a:rPr>
                        <a:t>Biyofizik </a:t>
                      </a:r>
                      <a:endParaRPr lang="tr-TR" sz="2400" b="1" i="0" u="none" strike="noStrike">
                        <a:effectLst/>
                        <a:latin typeface="Arial Tur" panose="020B0604020202020204" pitchFamily="34" charset="0"/>
                      </a:endParaRPr>
                    </a:p>
                  </a:txBody>
                  <a:tcPr marL="0" marR="0" marT="0" marB="0" anchor="ctr">
                    <a:solidFill>
                      <a:schemeClr val="accent1">
                        <a:lumMod val="60000"/>
                        <a:lumOff val="40000"/>
                      </a:schemeClr>
                    </a:solidFill>
                  </a:tcPr>
                </a:tc>
                <a:tc>
                  <a:txBody>
                    <a:bodyPr/>
                    <a:lstStyle/>
                    <a:p>
                      <a:pPr algn="ctr" fontAlgn="ctr"/>
                      <a:r>
                        <a:rPr lang="tr-TR" sz="2400" b="1" u="none" strike="noStrike">
                          <a:effectLst/>
                        </a:rPr>
                        <a:t>Histoloji - Embriyoloji </a:t>
                      </a:r>
                      <a:endParaRPr lang="tr-TR" sz="2400" b="1" i="0" u="none" strike="noStrike">
                        <a:effectLst/>
                        <a:latin typeface="Arial Tur" panose="020B0604020202020204" pitchFamily="34"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err="1">
                          <a:effectLst/>
                        </a:rPr>
                        <a:t>Biyoistatistik</a:t>
                      </a:r>
                      <a:r>
                        <a:rPr lang="tr-TR" sz="2400" b="1" u="none" strike="noStrike" dirty="0">
                          <a:effectLst/>
                        </a:rPr>
                        <a:t> ve Tıbbi Bilişim </a:t>
                      </a:r>
                      <a:endParaRPr lang="tr-TR" sz="2400" b="1"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a:effectLst/>
                        </a:rPr>
                        <a:t>Tıbbi Genetik </a:t>
                      </a:r>
                      <a:endParaRPr lang="tr-TR" sz="2400" b="1"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tc>
                  <a:txBody>
                    <a:bodyPr/>
                    <a:lstStyle/>
                    <a:p>
                      <a:pPr algn="ctr" fontAlgn="ctr"/>
                      <a:r>
                        <a:rPr lang="tr-TR" sz="2000" b="1" u="none" strike="noStrike" dirty="0">
                          <a:effectLst/>
                        </a:rPr>
                        <a:t>Tıbbi Mikrobiyoloji </a:t>
                      </a:r>
                      <a:endParaRPr lang="tr-TR" sz="2000" b="1"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tc>
                  <a:txBody>
                    <a:bodyPr/>
                    <a:lstStyle/>
                    <a:p>
                      <a:pPr algn="ctr" fontAlgn="ctr"/>
                      <a:r>
                        <a:rPr lang="tr-TR" sz="2000" b="1" u="none" strike="noStrike" dirty="0">
                          <a:effectLst/>
                        </a:rPr>
                        <a:t>Anatomi </a:t>
                      </a:r>
                      <a:endParaRPr lang="tr-TR" sz="2000" b="1"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extLst>
                  <a:ext uri="{0D108BD9-81ED-4DB2-BD59-A6C34878D82A}">
                    <a16:rowId xmlns:a16="http://schemas.microsoft.com/office/drawing/2014/main" val="2353256051"/>
                  </a:ext>
                </a:extLst>
              </a:tr>
              <a:tr h="386486">
                <a:tc>
                  <a:txBody>
                    <a:bodyPr/>
                    <a:lstStyle/>
                    <a:p>
                      <a:pPr algn="ctr" fontAlgn="ctr"/>
                      <a:r>
                        <a:rPr lang="tr-TR" sz="2000" b="1" u="none" strike="noStrike" dirty="0">
                          <a:effectLst/>
                        </a:rPr>
                        <a:t>Uygulama Türü</a:t>
                      </a:r>
                      <a:endParaRPr lang="tr-TR" sz="20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u="none" strike="noStrike">
                          <a:effectLst/>
                        </a:rPr>
                        <a:t>Teorik</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Teorik</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Teorik</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Teorik</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Teorik</a:t>
                      </a:r>
                      <a:endParaRPr lang="tr-TR" sz="20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Teorik</a:t>
                      </a:r>
                      <a:endParaRPr lang="tr-TR" sz="2000" b="0" i="0" u="none" strike="noStrike" dirty="0">
                        <a:effectLst/>
                        <a:latin typeface="Arial Tur" panose="020B0604020202020204" pitchFamily="34" charset="0"/>
                      </a:endParaRPr>
                    </a:p>
                  </a:txBody>
                  <a:tcPr marL="0" marR="0" marT="0" marB="0" anchor="ctr"/>
                </a:tc>
                <a:extLst>
                  <a:ext uri="{0D108BD9-81ED-4DB2-BD59-A6C34878D82A}">
                    <a16:rowId xmlns:a16="http://schemas.microsoft.com/office/drawing/2014/main" val="285658793"/>
                  </a:ext>
                </a:extLst>
              </a:tr>
              <a:tr h="386486">
                <a:tc>
                  <a:txBody>
                    <a:bodyPr/>
                    <a:lstStyle/>
                    <a:p>
                      <a:pPr algn="ctr" fontAlgn="ctr"/>
                      <a:r>
                        <a:rPr lang="tr-TR" sz="2000" b="1" u="none" strike="noStrike" dirty="0">
                          <a:effectLst/>
                        </a:rPr>
                        <a:t>Not Değeri</a:t>
                      </a:r>
                      <a:endParaRPr lang="tr-TR" sz="20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u="none" strike="noStrike">
                          <a:effectLst/>
                        </a:rPr>
                        <a:t>16</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10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8</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15</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15</a:t>
                      </a:r>
                      <a:endParaRPr lang="tr-TR" sz="20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7</a:t>
                      </a:r>
                      <a:endParaRPr lang="tr-TR" sz="2000" b="0" i="0" u="none" strike="noStrike" dirty="0">
                        <a:effectLst/>
                        <a:latin typeface="Arial Tur" panose="020B0604020202020204" pitchFamily="34" charset="0"/>
                      </a:endParaRPr>
                    </a:p>
                  </a:txBody>
                  <a:tcPr marL="0" marR="0" marT="0" marB="0" anchor="ctr"/>
                </a:tc>
                <a:extLst>
                  <a:ext uri="{0D108BD9-81ED-4DB2-BD59-A6C34878D82A}">
                    <a16:rowId xmlns:a16="http://schemas.microsoft.com/office/drawing/2014/main" val="2827464440"/>
                  </a:ext>
                </a:extLst>
              </a:tr>
              <a:tr h="579988">
                <a:tc>
                  <a:txBody>
                    <a:bodyPr/>
                    <a:lstStyle/>
                    <a:p>
                      <a:pPr algn="ctr" fontAlgn="ctr"/>
                      <a:r>
                        <a:rPr lang="tr-TR" sz="2000" b="1" u="none" strike="noStrike" dirty="0">
                          <a:effectLst/>
                        </a:rPr>
                        <a:t>Değerlendirme Türü</a:t>
                      </a:r>
                      <a:endParaRPr lang="tr-TR" sz="20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u="none" strike="noStrike">
                          <a:effectLst/>
                        </a:rPr>
                        <a:t>Soru</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Soru</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Soru</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Soru</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Soru</a:t>
                      </a:r>
                      <a:endParaRPr lang="tr-TR" sz="20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Soru</a:t>
                      </a:r>
                      <a:endParaRPr lang="tr-TR" sz="2000" b="0" i="0" u="none" strike="noStrike" dirty="0">
                        <a:effectLst/>
                        <a:latin typeface="Arial Tur" panose="020B0604020202020204" pitchFamily="34" charset="0"/>
                      </a:endParaRPr>
                    </a:p>
                  </a:txBody>
                  <a:tcPr marL="0" marR="0" marT="0" marB="0" anchor="ctr"/>
                </a:tc>
                <a:extLst>
                  <a:ext uri="{0D108BD9-81ED-4DB2-BD59-A6C34878D82A}">
                    <a16:rowId xmlns:a16="http://schemas.microsoft.com/office/drawing/2014/main" val="849500307"/>
                  </a:ext>
                </a:extLst>
              </a:tr>
              <a:tr h="695986">
                <a:tc>
                  <a:txBody>
                    <a:bodyPr/>
                    <a:lstStyle/>
                    <a:p>
                      <a:pPr algn="ctr" fontAlgn="ctr"/>
                      <a:r>
                        <a:rPr lang="tr-TR" sz="2000" b="1" u="none" strike="noStrike" dirty="0">
                          <a:effectLst/>
                        </a:rPr>
                        <a:t>Öğrenci Sayısı         (%)</a:t>
                      </a:r>
                      <a:endParaRPr lang="tr-TR" sz="20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u="none" strike="noStrike">
                          <a:effectLst/>
                        </a:rPr>
                        <a:t>18                          % 5,09</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14                          % 3,96</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55                          % 15,54</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21                          % 5,94</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12                          % 3,39</a:t>
                      </a:r>
                      <a:endParaRPr lang="tr-TR" sz="20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52                          % 14,69</a:t>
                      </a:r>
                      <a:endParaRPr lang="tr-TR" sz="2000" b="0" i="0" u="none" strike="noStrike" dirty="0">
                        <a:effectLst/>
                        <a:latin typeface="Arial Tur" panose="020B0604020202020204" pitchFamily="34" charset="0"/>
                      </a:endParaRPr>
                    </a:p>
                  </a:txBody>
                  <a:tcPr marL="0" marR="0" marT="0" marB="0" anchor="ctr"/>
                </a:tc>
                <a:extLst>
                  <a:ext uri="{0D108BD9-81ED-4DB2-BD59-A6C34878D82A}">
                    <a16:rowId xmlns:a16="http://schemas.microsoft.com/office/drawing/2014/main" val="2271115499"/>
                  </a:ext>
                </a:extLst>
              </a:tr>
              <a:tr h="695986">
                <a:tc>
                  <a:txBody>
                    <a:bodyPr/>
                    <a:lstStyle/>
                    <a:p>
                      <a:pPr algn="ctr" fontAlgn="ctr"/>
                      <a:r>
                        <a:rPr lang="tr-TR" sz="2000" b="1" u="none" strike="noStrike" dirty="0">
                          <a:effectLst/>
                        </a:rPr>
                        <a:t>SINAV-DERS ADI</a:t>
                      </a:r>
                      <a:endParaRPr lang="tr-TR" sz="20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a:effectLst/>
                        </a:rPr>
                        <a:t>Tıbbi Biyokimya </a:t>
                      </a:r>
                      <a:endParaRPr lang="tr-TR" sz="2400" b="1"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a:effectLst/>
                        </a:rPr>
                        <a:t>Tıp Tarihi ve Etik </a:t>
                      </a:r>
                      <a:endParaRPr lang="tr-TR" sz="2400" b="1"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a:effectLst/>
                        </a:rPr>
                        <a:t>Anatomi </a:t>
                      </a:r>
                      <a:endParaRPr lang="tr-TR" sz="2400" b="1"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a:effectLst/>
                        </a:rPr>
                        <a:t>Tıbbi Beceriler</a:t>
                      </a:r>
                      <a:endParaRPr lang="tr-TR" sz="2400" b="1"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tc>
                  <a:txBody>
                    <a:bodyPr/>
                    <a:lstStyle/>
                    <a:p>
                      <a:pPr algn="ctr" fontAlgn="ctr"/>
                      <a:r>
                        <a:rPr lang="tr-TR" sz="2000" u="none" strike="noStrike" dirty="0">
                          <a:effectLst/>
                        </a:rPr>
                        <a:t> </a:t>
                      </a:r>
                      <a:endParaRPr lang="tr-TR" sz="2000" b="1"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 </a:t>
                      </a:r>
                      <a:endParaRPr lang="tr-TR" sz="2000" b="1" i="0" u="none" strike="noStrike" dirty="0">
                        <a:effectLst/>
                        <a:latin typeface="Arial Tur" panose="020B0604020202020204" pitchFamily="34" charset="0"/>
                      </a:endParaRPr>
                    </a:p>
                  </a:txBody>
                  <a:tcPr marL="0" marR="0" marT="0" marB="0" anchor="ctr"/>
                </a:tc>
                <a:extLst>
                  <a:ext uri="{0D108BD9-81ED-4DB2-BD59-A6C34878D82A}">
                    <a16:rowId xmlns:a16="http://schemas.microsoft.com/office/drawing/2014/main" val="2220521674"/>
                  </a:ext>
                </a:extLst>
              </a:tr>
              <a:tr h="386486">
                <a:tc>
                  <a:txBody>
                    <a:bodyPr/>
                    <a:lstStyle/>
                    <a:p>
                      <a:pPr algn="ctr" fontAlgn="ctr"/>
                      <a:r>
                        <a:rPr lang="tr-TR" sz="2000" b="1" u="none" strike="noStrike" dirty="0">
                          <a:effectLst/>
                        </a:rPr>
                        <a:t>Uygulama Türü</a:t>
                      </a:r>
                      <a:endParaRPr lang="tr-TR" sz="20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u="none" strike="noStrike">
                          <a:effectLst/>
                        </a:rPr>
                        <a:t>Teorik</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Teorik</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Pratik</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Pratik</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 </a:t>
                      </a:r>
                      <a:endParaRPr lang="tr-TR" sz="20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 </a:t>
                      </a:r>
                      <a:endParaRPr lang="tr-TR" sz="2000" b="0" i="0" u="none" strike="noStrike" dirty="0">
                        <a:effectLst/>
                        <a:latin typeface="Arial Tur" panose="020B0604020202020204" pitchFamily="34" charset="0"/>
                      </a:endParaRPr>
                    </a:p>
                  </a:txBody>
                  <a:tcPr marL="0" marR="0" marT="0" marB="0" anchor="ctr"/>
                </a:tc>
                <a:extLst>
                  <a:ext uri="{0D108BD9-81ED-4DB2-BD59-A6C34878D82A}">
                    <a16:rowId xmlns:a16="http://schemas.microsoft.com/office/drawing/2014/main" val="1921041108"/>
                  </a:ext>
                </a:extLst>
              </a:tr>
              <a:tr h="386486">
                <a:tc>
                  <a:txBody>
                    <a:bodyPr/>
                    <a:lstStyle/>
                    <a:p>
                      <a:pPr algn="ctr" fontAlgn="ctr"/>
                      <a:r>
                        <a:rPr lang="tr-TR" sz="2000" b="1" u="none" strike="noStrike" dirty="0">
                          <a:effectLst/>
                        </a:rPr>
                        <a:t>Not Değeri</a:t>
                      </a:r>
                      <a:endParaRPr lang="tr-TR" sz="20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u="none" strike="noStrike">
                          <a:effectLst/>
                        </a:rPr>
                        <a:t>16</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5</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6</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2</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 </a:t>
                      </a:r>
                      <a:endParaRPr lang="tr-TR" sz="20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 </a:t>
                      </a:r>
                      <a:endParaRPr lang="tr-TR" sz="2000" b="0" i="0" u="none" strike="noStrike" dirty="0">
                        <a:effectLst/>
                        <a:latin typeface="Arial Tur" panose="020B0604020202020204" pitchFamily="34" charset="0"/>
                      </a:endParaRPr>
                    </a:p>
                  </a:txBody>
                  <a:tcPr marL="0" marR="0" marT="0" marB="0" anchor="ctr"/>
                </a:tc>
                <a:extLst>
                  <a:ext uri="{0D108BD9-81ED-4DB2-BD59-A6C34878D82A}">
                    <a16:rowId xmlns:a16="http://schemas.microsoft.com/office/drawing/2014/main" val="997913868"/>
                  </a:ext>
                </a:extLst>
              </a:tr>
              <a:tr h="579988">
                <a:tc>
                  <a:txBody>
                    <a:bodyPr/>
                    <a:lstStyle/>
                    <a:p>
                      <a:pPr algn="ctr" fontAlgn="ctr"/>
                      <a:r>
                        <a:rPr lang="tr-TR" sz="2000" b="1" u="none" strike="noStrike" dirty="0">
                          <a:effectLst/>
                        </a:rPr>
                        <a:t>Değerlendirme Türü</a:t>
                      </a:r>
                      <a:endParaRPr lang="tr-TR" sz="20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u="none" strike="noStrike">
                          <a:effectLst/>
                        </a:rPr>
                        <a:t>Soru</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Soru</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Puan</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Puan</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 </a:t>
                      </a:r>
                      <a:endParaRPr lang="tr-TR" sz="20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 </a:t>
                      </a:r>
                      <a:endParaRPr lang="tr-TR" sz="2000" b="0" i="0" u="none" strike="noStrike" dirty="0">
                        <a:effectLst/>
                        <a:latin typeface="Arial Tur" panose="020B0604020202020204" pitchFamily="34" charset="0"/>
                      </a:endParaRPr>
                    </a:p>
                  </a:txBody>
                  <a:tcPr marL="0" marR="0" marT="0" marB="0" anchor="ctr"/>
                </a:tc>
                <a:extLst>
                  <a:ext uri="{0D108BD9-81ED-4DB2-BD59-A6C34878D82A}">
                    <a16:rowId xmlns:a16="http://schemas.microsoft.com/office/drawing/2014/main" val="1311652257"/>
                  </a:ext>
                </a:extLst>
              </a:tr>
              <a:tr h="695986">
                <a:tc>
                  <a:txBody>
                    <a:bodyPr/>
                    <a:lstStyle/>
                    <a:p>
                      <a:pPr algn="ctr" fontAlgn="ctr"/>
                      <a:r>
                        <a:rPr lang="tr-TR" sz="2000" b="1" u="none" strike="noStrike" dirty="0">
                          <a:effectLst/>
                        </a:rPr>
                        <a:t>Öğrenci Sayısı         (%)</a:t>
                      </a:r>
                      <a:endParaRPr lang="tr-TR" sz="20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u="none" strike="noStrike" dirty="0">
                          <a:effectLst/>
                        </a:rPr>
                        <a:t>165                          % 46,62</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400" u="none" strike="noStrike">
                          <a:effectLst/>
                        </a:rPr>
                        <a:t>16                          % 4,52</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74                          % 20,91</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4                          % 1,13</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 </a:t>
                      </a:r>
                      <a:endParaRPr lang="tr-TR" sz="20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 </a:t>
                      </a:r>
                      <a:endParaRPr lang="tr-TR" sz="2000" b="0" i="0" u="none" strike="noStrike" dirty="0">
                        <a:effectLst/>
                        <a:latin typeface="Arial Tur" panose="020B0604020202020204" pitchFamily="34" charset="0"/>
                      </a:endParaRPr>
                    </a:p>
                  </a:txBody>
                  <a:tcPr marL="0" marR="0" marT="0" marB="0" anchor="ctr"/>
                </a:tc>
                <a:extLst>
                  <a:ext uri="{0D108BD9-81ED-4DB2-BD59-A6C34878D82A}">
                    <a16:rowId xmlns:a16="http://schemas.microsoft.com/office/drawing/2014/main" val="798789549"/>
                  </a:ext>
                </a:extLst>
              </a:tr>
            </a:tbl>
          </a:graphicData>
        </a:graphic>
      </p:graphicFrame>
    </p:spTree>
    <p:extLst>
      <p:ext uri="{BB962C8B-B14F-4D97-AF65-F5344CB8AC3E}">
        <p14:creationId xmlns:p14="http://schemas.microsoft.com/office/powerpoint/2010/main" val="1028826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EN FAZLA DOĞRU  VE YANLIŞ CEVAPLANAN SORULAR </a:t>
            </a:r>
            <a:endParaRPr lang="tr-TR" dirty="0"/>
          </a:p>
        </p:txBody>
      </p:sp>
      <mc:AlternateContent xmlns:mc="http://schemas.openxmlformats.org/markup-compatibility/2006" xmlns:a14="http://schemas.microsoft.com/office/drawing/2010/main">
        <mc:Choice Requires="a14">
          <p:graphicFrame>
            <p:nvGraphicFramePr>
              <p:cNvPr id="5" name="İçerik Yer Tutucusu 4"/>
              <p:cNvGraphicFramePr>
                <a:graphicFrameLocks noGrp="1"/>
              </p:cNvGraphicFramePr>
              <p:nvPr>
                <p:ph idx="1"/>
                <p:extLst>
                  <p:ext uri="{D42A27DB-BD31-4B8C-83A1-F6EECF244321}">
                    <p14:modId xmlns:p14="http://schemas.microsoft.com/office/powerpoint/2010/main" val="3211016709"/>
                  </p:ext>
                </p:extLst>
              </p:nvPr>
            </p:nvGraphicFramePr>
            <p:xfrm>
              <a:off x="1159099" y="1674254"/>
              <a:ext cx="10423302" cy="2816053"/>
            </p:xfrm>
            <a:graphic>
              <a:graphicData uri="http://schemas.openxmlformats.org/drawingml/2006/table">
                <a:tbl>
                  <a:tblPr firstRow="1" firstCol="1" bandRow="1"/>
                  <a:tblGrid>
                    <a:gridCol w="2012139">
                      <a:extLst>
                        <a:ext uri="{9D8B030D-6E8A-4147-A177-3AD203B41FA5}">
                          <a16:colId xmlns:a16="http://schemas.microsoft.com/office/drawing/2014/main" val="20000"/>
                        </a:ext>
                      </a:extLst>
                    </a:gridCol>
                    <a:gridCol w="3550911">
                      <a:extLst>
                        <a:ext uri="{9D8B030D-6E8A-4147-A177-3AD203B41FA5}">
                          <a16:colId xmlns:a16="http://schemas.microsoft.com/office/drawing/2014/main" val="20001"/>
                        </a:ext>
                      </a:extLst>
                    </a:gridCol>
                    <a:gridCol w="3177756">
                      <a:extLst>
                        <a:ext uri="{9D8B030D-6E8A-4147-A177-3AD203B41FA5}">
                          <a16:colId xmlns:a16="http://schemas.microsoft.com/office/drawing/2014/main" val="20002"/>
                        </a:ext>
                      </a:extLst>
                    </a:gridCol>
                    <a:gridCol w="1682496">
                      <a:extLst>
                        <a:ext uri="{9D8B030D-6E8A-4147-A177-3AD203B41FA5}">
                          <a16:colId xmlns:a16="http://schemas.microsoft.com/office/drawing/2014/main" val="20003"/>
                        </a:ext>
                      </a:extLst>
                    </a:gridCol>
                  </a:tblGrid>
                  <a:tr h="865688">
                    <a:tc>
                      <a:txBody>
                        <a:bodyPr/>
                        <a:lstStyle/>
                        <a:p>
                          <a:pPr>
                            <a:lnSpc>
                              <a:spcPct val="115000"/>
                            </a:lnSpc>
                            <a:spcAft>
                              <a:spcPts val="0"/>
                            </a:spcAft>
                          </a:pP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Soru numarası </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 FAZLA DOĞRU CEVAPLANAN SORU</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 FAZLA YANLIŞ CEVAPLANAN SORU</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Kişi sayısı </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88014">
                    <a:tc>
                      <a:txBody>
                        <a:bodyPr/>
                        <a:lstStyle/>
                        <a:p>
                          <a:pP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20.SORU</a:t>
                          </a:r>
                        </a:p>
                        <a:p>
                          <a:pP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92. SORU</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pPr marL="647700">
                            <a:lnSpc>
                              <a:spcPct val="115000"/>
                            </a:lnSpc>
                            <a:spcAft>
                              <a:spcPts val="0"/>
                            </a:spcAf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0"/>
                            </a:spcAft>
                          </a:pPr>
                          <a14:m>
                            <m:oMathPara xmlns:m="http://schemas.openxmlformats.org/officeDocument/2006/math">
                              <m:oMathParaPr>
                                <m:jc m:val="centerGroup"/>
                              </m:oMathParaPr>
                              <m:oMath xmlns:m="http://schemas.openxmlformats.org/officeDocument/2006/math">
                                <m:r>
                                  <a:rPr lang="tr-TR" sz="2400" i="1">
                                    <a:solidFill>
                                      <a:schemeClr val="tx1"/>
                                    </a:solidFill>
                                    <a:effectLst/>
                                    <a:latin typeface="Cambria Math" panose="02040503050406030204" pitchFamily="18" charset="0"/>
                                    <a:ea typeface="Calibri" panose="020F0502020204030204" pitchFamily="34" charset="0"/>
                                    <a:cs typeface="Calibri" panose="020F0502020204030204" pitchFamily="34" charset="0"/>
                                  </a:rPr>
                                  <m:t>√</m:t>
                                </m:r>
                              </m:oMath>
                            </m:oMathPara>
                          </a14:m>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endParaRPr lang="tr-TR" sz="2400" dirty="0">
                            <a:solidFill>
                              <a:schemeClr val="tx1"/>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pPr algn="ct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341</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tr-TR" sz="24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96,33</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extLst>
                      <a:ext uri="{0D108BD9-81ED-4DB2-BD59-A6C34878D82A}">
                        <a16:rowId xmlns:a16="http://schemas.microsoft.com/office/drawing/2014/main" val="10001"/>
                      </a:ext>
                    </a:extLst>
                  </a:tr>
                  <a:tr h="962351">
                    <a:tc>
                      <a:txBody>
                        <a:bodyPr/>
                        <a:lstStyle/>
                        <a:p>
                          <a:pP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70. </a:t>
                          </a: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soru</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r>
                                  <a:rPr lang="tr-TR" sz="240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oMath>
                            </m:oMathPara>
                          </a14:m>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289</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4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%81,64</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mc:Choice>
        <mc:Fallback xmlns="">
          <p:graphicFrame>
            <p:nvGraphicFramePr>
              <p:cNvPr id="5" name="İçerik Yer Tutucusu 4"/>
              <p:cNvGraphicFramePr>
                <a:graphicFrameLocks noGrp="1"/>
              </p:cNvGraphicFramePr>
              <p:nvPr>
                <p:ph idx="1"/>
                <p:extLst>
                  <p:ext uri="{D42A27DB-BD31-4B8C-83A1-F6EECF244321}">
                    <p14:modId xmlns:p14="http://schemas.microsoft.com/office/powerpoint/2010/main" val="3211016709"/>
                  </p:ext>
                </p:extLst>
              </p:nvPr>
            </p:nvGraphicFramePr>
            <p:xfrm>
              <a:off x="1159099" y="1674254"/>
              <a:ext cx="10423302" cy="2816053"/>
            </p:xfrm>
            <a:graphic>
              <a:graphicData uri="http://schemas.openxmlformats.org/drawingml/2006/table">
                <a:tbl>
                  <a:tblPr firstRow="1" firstCol="1" bandRow="1"/>
                  <a:tblGrid>
                    <a:gridCol w="2012139">
                      <a:extLst>
                        <a:ext uri="{9D8B030D-6E8A-4147-A177-3AD203B41FA5}">
                          <a16:colId xmlns:a16="http://schemas.microsoft.com/office/drawing/2014/main" val="20000"/>
                        </a:ext>
                      </a:extLst>
                    </a:gridCol>
                    <a:gridCol w="3550911">
                      <a:extLst>
                        <a:ext uri="{9D8B030D-6E8A-4147-A177-3AD203B41FA5}">
                          <a16:colId xmlns:a16="http://schemas.microsoft.com/office/drawing/2014/main" val="20001"/>
                        </a:ext>
                      </a:extLst>
                    </a:gridCol>
                    <a:gridCol w="3177756">
                      <a:extLst>
                        <a:ext uri="{9D8B030D-6E8A-4147-A177-3AD203B41FA5}">
                          <a16:colId xmlns:a16="http://schemas.microsoft.com/office/drawing/2014/main" val="20002"/>
                        </a:ext>
                      </a:extLst>
                    </a:gridCol>
                    <a:gridCol w="1682496">
                      <a:extLst>
                        <a:ext uri="{9D8B030D-6E8A-4147-A177-3AD203B41FA5}">
                          <a16:colId xmlns:a16="http://schemas.microsoft.com/office/drawing/2014/main" val="20003"/>
                        </a:ext>
                      </a:extLst>
                    </a:gridCol>
                  </a:tblGrid>
                  <a:tr h="865688">
                    <a:tc>
                      <a:txBody>
                        <a:bodyPr/>
                        <a:lstStyle/>
                        <a:p>
                          <a:pPr>
                            <a:lnSpc>
                              <a:spcPct val="115000"/>
                            </a:lnSpc>
                            <a:spcAft>
                              <a:spcPts val="0"/>
                            </a:spcAft>
                          </a:pP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Soru numarası </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 FAZLA DOĞRU CEVAPLANAN SORU</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 FAZLA YANLIŞ CEVAPLANAN SORU</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Kişi sayısı </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88014">
                    <a:tc>
                      <a:txBody>
                        <a:bodyPr/>
                        <a:lstStyle/>
                        <a:p>
                          <a:pP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20.SORU</a:t>
                          </a:r>
                        </a:p>
                        <a:p>
                          <a:pP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92. SORU</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endParaRPr lang="tr-T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56775" t="-93252" r="-137221" b="-107362"/>
                          </a:stretch>
                        </a:blipFill>
                      </a:tcPr>
                    </a:tc>
                    <a:tc>
                      <a:txBody>
                        <a:bodyPr/>
                        <a:lstStyle/>
                        <a:p>
                          <a:endParaRPr lang="tr-TR" sz="2400" dirty="0">
                            <a:solidFill>
                              <a:schemeClr val="tx1"/>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pPr algn="ct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341</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tr-TR" sz="24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96,33</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extLst>
                      <a:ext uri="{0D108BD9-81ED-4DB2-BD59-A6C34878D82A}">
                        <a16:rowId xmlns:a16="http://schemas.microsoft.com/office/drawing/2014/main" val="10001"/>
                      </a:ext>
                    </a:extLst>
                  </a:tr>
                  <a:tr h="962351">
                    <a:tc>
                      <a:txBody>
                        <a:bodyPr/>
                        <a:lstStyle/>
                        <a:p>
                          <a:pP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70. </a:t>
                          </a: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soru</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tr-T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175096" t="-199367" r="-53257" b="-10759"/>
                          </a:stretch>
                        </a:blipFill>
                      </a:tcPr>
                    </a:tc>
                    <a:tc>
                      <a:txBody>
                        <a:bodyPr/>
                        <a:lstStyle/>
                        <a:p>
                          <a:pPr algn="ct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289</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4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tr-TR" sz="24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81,64</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mc:Fallback>
      </mc:AlternateContent>
    </p:spTree>
    <p:extLst>
      <p:ext uri="{BB962C8B-B14F-4D97-AF65-F5344CB8AC3E}">
        <p14:creationId xmlns:p14="http://schemas.microsoft.com/office/powerpoint/2010/main" val="3019447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ea typeface="Calibri"/>
                <a:cs typeface="Times New Roman" panose="02020603050405020304" pitchFamily="18" charset="0"/>
              </a:rPr>
              <a:t>EN FAZLA DOĞRU CEVAPLANAN SORU</a:t>
            </a:r>
            <a:endParaRPr lang="tr-TR" dirty="0"/>
          </a:p>
        </p:txBody>
      </p:sp>
      <p:sp>
        <p:nvSpPr>
          <p:cNvPr id="3" name="İçerik Yer Tutucusu 2"/>
          <p:cNvSpPr>
            <a:spLocks noGrp="1"/>
          </p:cNvSpPr>
          <p:nvPr>
            <p:ph idx="1"/>
          </p:nvPr>
        </p:nvSpPr>
        <p:spPr>
          <a:xfrm>
            <a:off x="609600" y="1566041"/>
            <a:ext cx="10972800" cy="4738799"/>
          </a:xfrm>
        </p:spPr>
        <p:txBody>
          <a:bodyPr>
            <a:normAutofit/>
          </a:bodyPr>
          <a:lstStyle/>
          <a:p>
            <a:pPr marL="0" indent="0" algn="just">
              <a:lnSpc>
                <a:spcPct val="115000"/>
              </a:lnSpc>
              <a:spcAft>
                <a:spcPts val="0"/>
              </a:spcAft>
              <a:buNone/>
            </a:pP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marL="0" lvl="0" indent="0">
              <a:buNone/>
            </a:pPr>
            <a:r>
              <a:rPr lang="tr-TR" dirty="0" smtClean="0"/>
              <a:t>20-Aşağıdaki </a:t>
            </a:r>
            <a:r>
              <a:rPr lang="tr-TR" dirty="0"/>
              <a:t>hücrelerden hangisi </a:t>
            </a:r>
            <a:r>
              <a:rPr lang="tr-TR" dirty="0" err="1"/>
              <a:t>spermatogonyumlar</a:t>
            </a:r>
            <a:r>
              <a:rPr lang="tr-TR" dirty="0"/>
              <a:t> seviyesinde sıkı bağlantılar (</a:t>
            </a:r>
            <a:r>
              <a:rPr lang="tr-TR" dirty="0" err="1"/>
              <a:t>tight</a:t>
            </a:r>
            <a:r>
              <a:rPr lang="tr-TR" dirty="0"/>
              <a:t> </a:t>
            </a:r>
            <a:r>
              <a:rPr lang="tr-TR" dirty="0" err="1"/>
              <a:t>junction</a:t>
            </a:r>
            <a:r>
              <a:rPr lang="tr-TR" dirty="0"/>
              <a:t>) ile bağlanarak kan-testis bariyerini oluşturur?</a:t>
            </a:r>
            <a:br>
              <a:rPr lang="tr-TR" dirty="0"/>
            </a:br>
            <a:r>
              <a:rPr lang="tr-TR" dirty="0"/>
              <a:t>a)    </a:t>
            </a:r>
            <a:r>
              <a:rPr lang="tr-TR" dirty="0" err="1"/>
              <a:t>Leydig</a:t>
            </a:r>
            <a:r>
              <a:rPr lang="tr-TR" dirty="0"/>
              <a:t> </a:t>
            </a:r>
            <a:r>
              <a:rPr lang="tr-TR" dirty="0" smtClean="0"/>
              <a:t>hücresi (9)</a:t>
            </a:r>
            <a:r>
              <a:rPr lang="tr-TR" dirty="0"/>
              <a:t/>
            </a:r>
            <a:br>
              <a:rPr lang="tr-TR" dirty="0"/>
            </a:br>
            <a:r>
              <a:rPr lang="tr-TR" dirty="0"/>
              <a:t>b)    </a:t>
            </a:r>
            <a:r>
              <a:rPr lang="tr-TR" dirty="0" err="1" smtClean="0"/>
              <a:t>Makrofaj</a:t>
            </a:r>
            <a:r>
              <a:rPr lang="tr-TR" dirty="0" smtClean="0"/>
              <a:t>          (0)</a:t>
            </a:r>
            <a:r>
              <a:rPr lang="tr-TR" dirty="0"/>
              <a:t/>
            </a:r>
            <a:br>
              <a:rPr lang="tr-TR" dirty="0"/>
            </a:br>
            <a:r>
              <a:rPr lang="tr-TR" dirty="0"/>
              <a:t>c)    </a:t>
            </a:r>
            <a:r>
              <a:rPr lang="tr-TR" dirty="0" err="1"/>
              <a:t>Miyoid</a:t>
            </a:r>
            <a:r>
              <a:rPr lang="tr-TR" dirty="0"/>
              <a:t> </a:t>
            </a:r>
            <a:r>
              <a:rPr lang="tr-TR" dirty="0" smtClean="0"/>
              <a:t>hücre   (1)</a:t>
            </a:r>
            <a:r>
              <a:rPr lang="tr-TR" dirty="0"/>
              <a:t/>
            </a:r>
            <a:br>
              <a:rPr lang="tr-TR" dirty="0"/>
            </a:br>
            <a:r>
              <a:rPr lang="tr-TR" b="1" dirty="0"/>
              <a:t>d)    </a:t>
            </a:r>
            <a:r>
              <a:rPr lang="tr-TR" b="1" dirty="0" err="1"/>
              <a:t>Sertoli</a:t>
            </a:r>
            <a:r>
              <a:rPr lang="tr-TR" b="1" dirty="0"/>
              <a:t> </a:t>
            </a:r>
            <a:r>
              <a:rPr lang="tr-TR" b="1" dirty="0" smtClean="0"/>
              <a:t>hücresi (344)</a:t>
            </a:r>
            <a:r>
              <a:rPr lang="tr-TR" dirty="0"/>
              <a:t/>
            </a:r>
            <a:br>
              <a:rPr lang="tr-TR" dirty="0"/>
            </a:br>
            <a:r>
              <a:rPr lang="tr-TR" dirty="0"/>
              <a:t>e)    </a:t>
            </a:r>
            <a:r>
              <a:rPr lang="tr-TR" dirty="0" err="1" smtClean="0"/>
              <a:t>Spermatid</a:t>
            </a:r>
            <a:r>
              <a:rPr lang="tr-TR" dirty="0" smtClean="0"/>
              <a:t>        (0</a:t>
            </a:r>
            <a:r>
              <a:rPr lang="tr-TR" dirty="0"/>
              <a:t>)</a:t>
            </a:r>
          </a:p>
        </p:txBody>
      </p:sp>
    </p:spTree>
    <p:extLst>
      <p:ext uri="{BB962C8B-B14F-4D97-AF65-F5344CB8AC3E}">
        <p14:creationId xmlns:p14="http://schemas.microsoft.com/office/powerpoint/2010/main" val="2270065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ea typeface="Calibri"/>
                <a:cs typeface="Times New Roman" panose="02020603050405020304" pitchFamily="18" charset="0"/>
              </a:rPr>
              <a:t>EN FAZLA DOĞRU CEVAPLANAN SORU</a:t>
            </a:r>
            <a:endParaRPr lang="tr-TR" dirty="0"/>
          </a:p>
        </p:txBody>
      </p:sp>
      <p:sp>
        <p:nvSpPr>
          <p:cNvPr id="3" name="İçerik Yer Tutucusu 2"/>
          <p:cNvSpPr>
            <a:spLocks noGrp="1"/>
          </p:cNvSpPr>
          <p:nvPr>
            <p:ph idx="1"/>
          </p:nvPr>
        </p:nvSpPr>
        <p:spPr>
          <a:xfrm>
            <a:off x="609600" y="1235242"/>
            <a:ext cx="10972800" cy="5149515"/>
          </a:xfrm>
        </p:spPr>
        <p:txBody>
          <a:bodyPr>
            <a:normAutofit fontScale="92500" lnSpcReduction="20000"/>
          </a:bodyPr>
          <a:lstStyle/>
          <a:p>
            <a:pPr marL="0" lvl="0" indent="0">
              <a:buNone/>
            </a:pPr>
            <a:r>
              <a:rPr lang="tr-TR" dirty="0" smtClean="0"/>
              <a:t>92-Tarih </a:t>
            </a:r>
            <a:r>
              <a:rPr lang="tr-TR" dirty="0"/>
              <a:t>boyunca insanlığın en çok </a:t>
            </a:r>
            <a:r>
              <a:rPr lang="tr-TR" dirty="0" err="1"/>
              <a:t>muzdarip</a:t>
            </a:r>
            <a:r>
              <a:rPr lang="tr-TR" dirty="0"/>
              <a:t> olduğu hastalıklardandır. Ortaçağda dünyayı kasıp kavuran, milyonlarca insanı yok eden, göçlere sebep olan ve devletleri ekonomik açıdan zayıflatan salgın hastalıklardan kabul edilmiştir. Pek çok ulusu farklı zamanlarda uzun yıllar etkisi altında bırakmıştır. Batıda </a:t>
            </a:r>
            <a:r>
              <a:rPr lang="tr-TR" dirty="0" err="1"/>
              <a:t>plague</a:t>
            </a:r>
            <a:r>
              <a:rPr lang="tr-TR" dirty="0"/>
              <a:t>, doğuda taun olarak isimlendirilmiştir. Solunum yolunu tutması, ölümden önce bıraktığı karartılar ve olumsuz etkilerini ifade etmek için kara ölüm olarak da adlandırılan </a:t>
            </a:r>
            <a:r>
              <a:rPr lang="tr-TR" dirty="0" smtClean="0"/>
              <a:t>hastalık </a:t>
            </a:r>
            <a:r>
              <a:rPr lang="tr-TR" dirty="0"/>
              <a:t>aşağıdakilerden hangisidir?</a:t>
            </a:r>
            <a:br>
              <a:rPr lang="tr-TR" dirty="0"/>
            </a:br>
            <a:r>
              <a:rPr lang="tr-TR" dirty="0"/>
              <a:t>a)    </a:t>
            </a:r>
            <a:r>
              <a:rPr lang="tr-TR" dirty="0" err="1" smtClean="0"/>
              <a:t>İnfluenza</a:t>
            </a:r>
            <a:r>
              <a:rPr lang="tr-TR" dirty="0" smtClean="0"/>
              <a:t>     (0)</a:t>
            </a:r>
            <a:r>
              <a:rPr lang="tr-TR" dirty="0"/>
              <a:t/>
            </a:r>
            <a:br>
              <a:rPr lang="tr-TR" dirty="0"/>
            </a:br>
            <a:r>
              <a:rPr lang="tr-TR" dirty="0"/>
              <a:t>b)    </a:t>
            </a:r>
            <a:r>
              <a:rPr lang="tr-TR" dirty="0" smtClean="0"/>
              <a:t>Kolera          (3)</a:t>
            </a:r>
            <a:r>
              <a:rPr lang="tr-TR" dirty="0"/>
              <a:t/>
            </a:r>
            <a:br>
              <a:rPr lang="tr-TR" dirty="0"/>
            </a:br>
            <a:r>
              <a:rPr lang="tr-TR" dirty="0"/>
              <a:t>c)    </a:t>
            </a:r>
            <a:r>
              <a:rPr lang="tr-TR" dirty="0" smtClean="0"/>
              <a:t>Çiçek            (3)</a:t>
            </a:r>
            <a:r>
              <a:rPr lang="tr-TR" dirty="0"/>
              <a:t/>
            </a:r>
            <a:br>
              <a:rPr lang="tr-TR" dirty="0"/>
            </a:br>
            <a:r>
              <a:rPr lang="tr-TR" b="1" dirty="0"/>
              <a:t>d)    </a:t>
            </a:r>
            <a:r>
              <a:rPr lang="tr-TR" b="1" dirty="0" smtClean="0"/>
              <a:t>Veba            (341)</a:t>
            </a:r>
            <a:r>
              <a:rPr lang="tr-TR" b="1" dirty="0"/>
              <a:t/>
            </a:r>
            <a:br>
              <a:rPr lang="tr-TR" b="1" dirty="0"/>
            </a:br>
            <a:r>
              <a:rPr lang="tr-TR" dirty="0"/>
              <a:t>e)    </a:t>
            </a:r>
            <a:r>
              <a:rPr lang="tr-TR" dirty="0" smtClean="0"/>
              <a:t>Tüberküloz (7)</a:t>
            </a:r>
            <a:endParaRPr lang="tr-TR" dirty="0"/>
          </a:p>
          <a:p>
            <a:pPr marL="0" indent="0">
              <a:buNone/>
            </a:pPr>
            <a:endParaRPr lang="tr-TR" dirty="0"/>
          </a:p>
        </p:txBody>
      </p:sp>
    </p:spTree>
    <p:extLst>
      <p:ext uri="{BB962C8B-B14F-4D97-AF65-F5344CB8AC3E}">
        <p14:creationId xmlns:p14="http://schemas.microsoft.com/office/powerpoint/2010/main" val="2938650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EN FAZLA YANLIŞ CEVAPLANAN SORU</a:t>
            </a:r>
            <a:endParaRPr lang="tr-TR" dirty="0"/>
          </a:p>
        </p:txBody>
      </p:sp>
      <p:sp>
        <p:nvSpPr>
          <p:cNvPr id="3" name="İçerik Yer Tutucusu 2"/>
          <p:cNvSpPr>
            <a:spLocks noGrp="1"/>
          </p:cNvSpPr>
          <p:nvPr>
            <p:ph idx="1"/>
          </p:nvPr>
        </p:nvSpPr>
        <p:spPr>
          <a:xfrm>
            <a:off x="609600" y="1600201"/>
            <a:ext cx="10972800" cy="4821620"/>
          </a:xfrm>
        </p:spPr>
        <p:txBody>
          <a:bodyPr>
            <a:normAutofit fontScale="85000" lnSpcReduction="20000"/>
          </a:bodyPr>
          <a:lstStyle/>
          <a:p>
            <a:pPr marL="0" indent="0">
              <a:buNone/>
            </a:pPr>
            <a:r>
              <a:rPr lang="tr-TR" dirty="0" smtClean="0"/>
              <a:t>70- I</a:t>
            </a:r>
            <a:r>
              <a:rPr lang="tr-TR" dirty="0"/>
              <a:t>.	 N. </a:t>
            </a:r>
            <a:r>
              <a:rPr lang="tr-TR" dirty="0" err="1"/>
              <a:t>opticus</a:t>
            </a:r>
            <a:r>
              <a:rPr lang="tr-TR" dirty="0"/>
              <a:t/>
            </a:r>
            <a:br>
              <a:rPr lang="tr-TR" dirty="0"/>
            </a:br>
            <a:r>
              <a:rPr lang="tr-TR" dirty="0" smtClean="0"/>
              <a:t>      II</a:t>
            </a:r>
            <a:r>
              <a:rPr lang="tr-TR" dirty="0"/>
              <a:t>.	 N. </a:t>
            </a:r>
            <a:r>
              <a:rPr lang="tr-TR" dirty="0" err="1" smtClean="0"/>
              <a:t>maxillariS</a:t>
            </a:r>
            <a:endParaRPr lang="tr-TR" dirty="0" smtClean="0"/>
          </a:p>
          <a:p>
            <a:pPr marL="0" indent="0">
              <a:buNone/>
            </a:pPr>
            <a:r>
              <a:rPr lang="tr-TR" dirty="0"/>
              <a:t> </a:t>
            </a:r>
            <a:r>
              <a:rPr lang="tr-TR" dirty="0" smtClean="0"/>
              <a:t>     III</a:t>
            </a:r>
            <a:r>
              <a:rPr lang="tr-TR" dirty="0"/>
              <a:t>.	 N. </a:t>
            </a:r>
            <a:r>
              <a:rPr lang="tr-TR" dirty="0" err="1"/>
              <a:t>mandibularis</a:t>
            </a:r>
            <a:r>
              <a:rPr lang="tr-TR" dirty="0"/>
              <a:t/>
            </a:r>
            <a:br>
              <a:rPr lang="tr-TR" dirty="0"/>
            </a:br>
            <a:r>
              <a:rPr lang="tr-TR" dirty="0"/>
              <a:t>Kırk yaşında bir erkek trafik kazası sonucu hayatını kaybediyor. Otopsi sırasında kafa kaidesi açıldığında </a:t>
            </a:r>
            <a:r>
              <a:rPr lang="tr-TR" dirty="0" err="1"/>
              <a:t>os</a:t>
            </a:r>
            <a:r>
              <a:rPr lang="tr-TR" dirty="0"/>
              <a:t> </a:t>
            </a:r>
            <a:r>
              <a:rPr lang="tr-TR" dirty="0" err="1"/>
              <a:t>sphenoidale’nin</a:t>
            </a:r>
            <a:r>
              <a:rPr lang="tr-TR" dirty="0"/>
              <a:t> ala </a:t>
            </a:r>
            <a:r>
              <a:rPr lang="tr-TR" dirty="0" err="1"/>
              <a:t>major’unun</a:t>
            </a:r>
            <a:r>
              <a:rPr lang="tr-TR" dirty="0"/>
              <a:t> tamamen hasarlandığı görülüyor. Buna göre yukarıda verilen yapılardan hangisi veya hangileri </a:t>
            </a:r>
            <a:r>
              <a:rPr lang="tr-TR" u="sng" dirty="0"/>
              <a:t>kırılan kemik bölümü nedeniyle hasar</a:t>
            </a:r>
            <a:r>
              <a:rPr lang="tr-TR" dirty="0"/>
              <a:t> </a:t>
            </a:r>
            <a:r>
              <a:rPr lang="tr-TR" b="1" u="sng" dirty="0"/>
              <a:t>görmez?</a:t>
            </a:r>
            <a:r>
              <a:rPr lang="tr-TR" dirty="0"/>
              <a:t/>
            </a:r>
            <a:br>
              <a:rPr lang="tr-TR" dirty="0"/>
            </a:br>
            <a:r>
              <a:rPr lang="tr-TR" b="1" dirty="0"/>
              <a:t>a)    Yalnız </a:t>
            </a:r>
            <a:r>
              <a:rPr lang="tr-TR" b="1" dirty="0" smtClean="0"/>
              <a:t>I (65)</a:t>
            </a:r>
            <a:r>
              <a:rPr lang="tr-TR" b="1" dirty="0"/>
              <a:t/>
            </a:r>
            <a:br>
              <a:rPr lang="tr-TR" b="1" dirty="0"/>
            </a:br>
            <a:r>
              <a:rPr lang="tr-TR" dirty="0"/>
              <a:t>b)    Yalnız </a:t>
            </a:r>
            <a:r>
              <a:rPr lang="tr-TR" dirty="0" smtClean="0"/>
              <a:t>II (14)</a:t>
            </a:r>
            <a:r>
              <a:rPr lang="tr-TR" dirty="0"/>
              <a:t/>
            </a:r>
            <a:br>
              <a:rPr lang="tr-TR" dirty="0"/>
            </a:br>
            <a:r>
              <a:rPr lang="tr-TR" dirty="0"/>
              <a:t>c)    Yalnız </a:t>
            </a:r>
            <a:r>
              <a:rPr lang="tr-TR" dirty="0" smtClean="0"/>
              <a:t>III (100)</a:t>
            </a:r>
            <a:r>
              <a:rPr lang="tr-TR" dirty="0"/>
              <a:t/>
            </a:r>
            <a:br>
              <a:rPr lang="tr-TR" dirty="0"/>
            </a:br>
            <a:r>
              <a:rPr lang="tr-TR" dirty="0"/>
              <a:t>d)    II ve </a:t>
            </a:r>
            <a:r>
              <a:rPr lang="tr-TR" dirty="0" smtClean="0"/>
              <a:t>III    (145)</a:t>
            </a:r>
            <a:r>
              <a:rPr lang="tr-TR" dirty="0"/>
              <a:t/>
            </a:r>
            <a:br>
              <a:rPr lang="tr-TR" dirty="0"/>
            </a:br>
            <a:r>
              <a:rPr lang="tr-TR" dirty="0"/>
              <a:t>e)    I, II ve </a:t>
            </a:r>
            <a:r>
              <a:rPr lang="tr-TR" dirty="0" smtClean="0"/>
              <a:t>III  (27)                    </a:t>
            </a:r>
          </a:p>
          <a:p>
            <a:pPr marL="0" indent="0">
              <a:buNone/>
            </a:pPr>
            <a:r>
              <a:rPr lang="tr-TR" dirty="0" smtClean="0"/>
              <a:t> * boş  (3)</a:t>
            </a:r>
            <a:endParaRPr lang="tr-TR" dirty="0"/>
          </a:p>
          <a:p>
            <a:pPr marL="0" lvl="0" indent="0">
              <a:buNone/>
            </a:pPr>
            <a:endParaRPr lang="tr-TR" dirty="0"/>
          </a:p>
        </p:txBody>
      </p:sp>
    </p:spTree>
    <p:extLst>
      <p:ext uri="{BB962C8B-B14F-4D97-AF65-F5344CB8AC3E}">
        <p14:creationId xmlns:p14="http://schemas.microsoft.com/office/powerpoint/2010/main" val="2934758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954990724"/>
              </p:ext>
            </p:extLst>
          </p:nvPr>
        </p:nvGraphicFramePr>
        <p:xfrm>
          <a:off x="112293" y="288756"/>
          <a:ext cx="11855117" cy="6144127"/>
        </p:xfrm>
        <a:graphic>
          <a:graphicData uri="http://schemas.openxmlformats.org/drawingml/2006/table">
            <a:tbl>
              <a:tblPr>
                <a:tableStyleId>{5C22544A-7EE6-4342-B048-85BDC9FD1C3A}</a:tableStyleId>
              </a:tblPr>
              <a:tblGrid>
                <a:gridCol w="3233213">
                  <a:extLst>
                    <a:ext uri="{9D8B030D-6E8A-4147-A177-3AD203B41FA5}">
                      <a16:colId xmlns:a16="http://schemas.microsoft.com/office/drawing/2014/main" val="3135009853"/>
                    </a:ext>
                  </a:extLst>
                </a:gridCol>
                <a:gridCol w="2155476">
                  <a:extLst>
                    <a:ext uri="{9D8B030D-6E8A-4147-A177-3AD203B41FA5}">
                      <a16:colId xmlns:a16="http://schemas.microsoft.com/office/drawing/2014/main" val="3374026958"/>
                    </a:ext>
                  </a:extLst>
                </a:gridCol>
                <a:gridCol w="2155476">
                  <a:extLst>
                    <a:ext uri="{9D8B030D-6E8A-4147-A177-3AD203B41FA5}">
                      <a16:colId xmlns:a16="http://schemas.microsoft.com/office/drawing/2014/main" val="3797341337"/>
                    </a:ext>
                  </a:extLst>
                </a:gridCol>
                <a:gridCol w="2155476">
                  <a:extLst>
                    <a:ext uri="{9D8B030D-6E8A-4147-A177-3AD203B41FA5}">
                      <a16:colId xmlns:a16="http://schemas.microsoft.com/office/drawing/2014/main" val="1780707738"/>
                    </a:ext>
                  </a:extLst>
                </a:gridCol>
                <a:gridCol w="2155476">
                  <a:extLst>
                    <a:ext uri="{9D8B030D-6E8A-4147-A177-3AD203B41FA5}">
                      <a16:colId xmlns:a16="http://schemas.microsoft.com/office/drawing/2014/main" val="498653346"/>
                    </a:ext>
                  </a:extLst>
                </a:gridCol>
              </a:tblGrid>
              <a:tr h="558557">
                <a:tc gridSpan="5">
                  <a:txBody>
                    <a:bodyPr/>
                    <a:lstStyle/>
                    <a:p>
                      <a:pPr algn="ctr" fontAlgn="b"/>
                      <a:r>
                        <a:rPr lang="tr-TR" sz="2000" b="1" u="none" strike="noStrike" dirty="0">
                          <a:effectLst/>
                        </a:rPr>
                        <a:t>DERS BAZINDA EN FAZLA DOĞRU VE YANLIŞ CEVAPLANAN SORULAR </a:t>
                      </a:r>
                      <a:endParaRPr lang="tr-TR" sz="2000" b="1" i="0" u="none" strike="noStrike" dirty="0">
                        <a:effectLst/>
                        <a:latin typeface="Times New Roman" panose="02020603050405020304" pitchFamily="18" charset="0"/>
                      </a:endParaRPr>
                    </a:p>
                  </a:txBody>
                  <a:tcPr marL="0" marR="0" marT="0" marB="0" anchor="b">
                    <a:solidFill>
                      <a:schemeClr val="accent1">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22867478"/>
                  </a:ext>
                </a:extLst>
              </a:tr>
              <a:tr h="558557">
                <a:tc rowSpan="2">
                  <a:txBody>
                    <a:bodyPr/>
                    <a:lstStyle/>
                    <a:p>
                      <a:pPr algn="ctr" fontAlgn="ctr"/>
                      <a:r>
                        <a:rPr lang="tr-TR" sz="2000" b="1" u="none" strike="noStrike" dirty="0">
                          <a:effectLst/>
                        </a:rPr>
                        <a:t>DERSLER</a:t>
                      </a:r>
                      <a:endParaRPr lang="tr-TR" sz="20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gridSpan="2">
                  <a:txBody>
                    <a:bodyPr/>
                    <a:lstStyle/>
                    <a:p>
                      <a:pPr algn="ctr" fontAlgn="ctr"/>
                      <a:r>
                        <a:rPr lang="tr-TR" sz="2000" b="1" u="none" strike="noStrike" dirty="0">
                          <a:effectLst/>
                        </a:rPr>
                        <a:t>DOĞRU</a:t>
                      </a:r>
                      <a:endParaRPr lang="tr-TR" sz="20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hMerge="1">
                  <a:txBody>
                    <a:bodyPr/>
                    <a:lstStyle/>
                    <a:p>
                      <a:endParaRPr lang="tr-TR"/>
                    </a:p>
                  </a:txBody>
                  <a:tcPr/>
                </a:tc>
                <a:tc gridSpan="2">
                  <a:txBody>
                    <a:bodyPr/>
                    <a:lstStyle/>
                    <a:p>
                      <a:pPr algn="ctr" fontAlgn="ctr"/>
                      <a:r>
                        <a:rPr lang="tr-TR" sz="2000" b="1" u="none" strike="noStrike" dirty="0">
                          <a:effectLst/>
                        </a:rPr>
                        <a:t>YANLIŞ</a:t>
                      </a:r>
                      <a:endParaRPr lang="tr-TR" sz="20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hMerge="1">
                  <a:txBody>
                    <a:bodyPr/>
                    <a:lstStyle/>
                    <a:p>
                      <a:endParaRPr lang="tr-TR"/>
                    </a:p>
                  </a:txBody>
                  <a:tcPr/>
                </a:tc>
                <a:extLst>
                  <a:ext uri="{0D108BD9-81ED-4DB2-BD59-A6C34878D82A}">
                    <a16:rowId xmlns:a16="http://schemas.microsoft.com/office/drawing/2014/main" val="3273361330"/>
                  </a:ext>
                </a:extLst>
              </a:tr>
              <a:tr h="558557">
                <a:tc vMerge="1">
                  <a:txBody>
                    <a:bodyPr/>
                    <a:lstStyle/>
                    <a:p>
                      <a:endParaRPr lang="tr-TR"/>
                    </a:p>
                  </a:txBody>
                  <a:tcPr/>
                </a:tc>
                <a:tc>
                  <a:txBody>
                    <a:bodyPr/>
                    <a:lstStyle/>
                    <a:p>
                      <a:pPr algn="ctr" fontAlgn="ctr"/>
                      <a:r>
                        <a:rPr lang="tr-TR" sz="2000" b="1" u="none" strike="noStrike">
                          <a:effectLst/>
                        </a:rPr>
                        <a:t>SORU NO</a:t>
                      </a:r>
                      <a:endParaRPr lang="tr-TR" sz="2000" b="1" i="0" u="none" strike="noStrike">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b="1" u="none" strike="noStrike">
                          <a:effectLst/>
                        </a:rPr>
                        <a:t>KİŞİ SAYI / %</a:t>
                      </a:r>
                      <a:endParaRPr lang="tr-TR" sz="2000" b="1" i="0" u="none" strike="noStrike">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b="1" u="none" strike="noStrike">
                          <a:effectLst/>
                        </a:rPr>
                        <a:t>SORU NO</a:t>
                      </a:r>
                      <a:endParaRPr lang="tr-TR" sz="2000" b="1" i="0" u="none" strike="noStrike">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b="1" u="none" strike="noStrike" dirty="0">
                          <a:effectLst/>
                        </a:rPr>
                        <a:t>KİŞİ SAYI / %</a:t>
                      </a:r>
                      <a:endParaRPr lang="tr-TR" sz="20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extLst>
                  <a:ext uri="{0D108BD9-81ED-4DB2-BD59-A6C34878D82A}">
                    <a16:rowId xmlns:a16="http://schemas.microsoft.com/office/drawing/2014/main" val="3796023916"/>
                  </a:ext>
                </a:extLst>
              </a:tr>
              <a:tr h="558557">
                <a:tc>
                  <a:txBody>
                    <a:bodyPr/>
                    <a:lstStyle/>
                    <a:p>
                      <a:pPr algn="ctr" fontAlgn="ctr"/>
                      <a:r>
                        <a:rPr lang="tr-TR" sz="2000" b="1" u="none" strike="noStrike" dirty="0">
                          <a:effectLst/>
                        </a:rPr>
                        <a:t>Biyofizik </a:t>
                      </a:r>
                      <a:endParaRPr lang="tr-TR" sz="20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u="none" strike="noStrike">
                          <a:effectLst/>
                        </a:rPr>
                        <a:t>10</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a:effectLst/>
                        </a:rPr>
                        <a:t>339 (%95,77)</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a:effectLst/>
                        </a:rPr>
                        <a:t>13</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286 (%80,8)</a:t>
                      </a:r>
                      <a:endParaRPr lang="tr-TR" sz="20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986731129"/>
                  </a:ext>
                </a:extLst>
              </a:tr>
              <a:tr h="558557">
                <a:tc>
                  <a:txBody>
                    <a:bodyPr/>
                    <a:lstStyle/>
                    <a:p>
                      <a:pPr algn="ctr" fontAlgn="ctr"/>
                      <a:r>
                        <a:rPr lang="tr-TR" sz="2000" b="1" u="none" strike="noStrike" dirty="0">
                          <a:effectLst/>
                        </a:rPr>
                        <a:t>Histoloji - Embriyoloji </a:t>
                      </a:r>
                      <a:endParaRPr lang="tr-TR" sz="20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u="none" strike="noStrike" dirty="0">
                          <a:effectLst/>
                        </a:rPr>
                        <a:t>20</a:t>
                      </a:r>
                      <a:endParaRPr lang="tr-TR" sz="20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000" u="none" strike="noStrike" dirty="0">
                          <a:effectLst/>
                        </a:rPr>
                        <a:t>341 (%96,33)</a:t>
                      </a:r>
                      <a:endParaRPr lang="tr-TR" sz="20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000" u="none" strike="noStrike" dirty="0">
                          <a:effectLst/>
                        </a:rPr>
                        <a:t>25</a:t>
                      </a:r>
                      <a:endParaRPr lang="tr-TR" sz="20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000" u="none" strike="noStrike" dirty="0">
                          <a:effectLst/>
                        </a:rPr>
                        <a:t>269 (%75,99)</a:t>
                      </a:r>
                      <a:endParaRPr lang="tr-TR" sz="20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extLst>
                  <a:ext uri="{0D108BD9-81ED-4DB2-BD59-A6C34878D82A}">
                    <a16:rowId xmlns:a16="http://schemas.microsoft.com/office/drawing/2014/main" val="2070063312"/>
                  </a:ext>
                </a:extLst>
              </a:tr>
              <a:tr h="558557">
                <a:tc>
                  <a:txBody>
                    <a:bodyPr/>
                    <a:lstStyle/>
                    <a:p>
                      <a:pPr algn="ctr" fontAlgn="ctr"/>
                      <a:r>
                        <a:rPr lang="tr-TR" sz="2000" b="1" u="none" strike="noStrike" dirty="0" err="1">
                          <a:effectLst/>
                        </a:rPr>
                        <a:t>Biyoistatistik</a:t>
                      </a:r>
                      <a:r>
                        <a:rPr lang="tr-TR" sz="2000" b="1" u="none" strike="noStrike" dirty="0">
                          <a:effectLst/>
                        </a:rPr>
                        <a:t> ve Tıbbi Bilişim </a:t>
                      </a:r>
                      <a:endParaRPr lang="tr-TR" sz="20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u="none" strike="noStrike">
                          <a:effectLst/>
                        </a:rPr>
                        <a:t>30</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a:effectLst/>
                        </a:rPr>
                        <a:t>339 (%95,77)</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a:effectLst/>
                        </a:rPr>
                        <a:t>29</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216 (%61,02)</a:t>
                      </a:r>
                      <a:endParaRPr lang="tr-TR" sz="20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2086739756"/>
                  </a:ext>
                </a:extLst>
              </a:tr>
              <a:tr h="558557">
                <a:tc>
                  <a:txBody>
                    <a:bodyPr/>
                    <a:lstStyle/>
                    <a:p>
                      <a:pPr algn="ctr" fontAlgn="ctr"/>
                      <a:r>
                        <a:rPr lang="tr-TR" sz="2000" b="1" u="none" strike="noStrike" dirty="0">
                          <a:effectLst/>
                        </a:rPr>
                        <a:t>Tıbbi Genetik </a:t>
                      </a:r>
                      <a:endParaRPr lang="tr-TR" sz="20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u="none" strike="noStrike" dirty="0">
                          <a:effectLst/>
                        </a:rPr>
                        <a:t>49</a:t>
                      </a:r>
                      <a:endParaRPr lang="tr-TR" sz="20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000" u="none" strike="noStrike" dirty="0">
                          <a:effectLst/>
                        </a:rPr>
                        <a:t>325 (%91,81)</a:t>
                      </a:r>
                      <a:endParaRPr lang="tr-TR" sz="20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000" u="none" strike="noStrike" dirty="0">
                          <a:effectLst/>
                        </a:rPr>
                        <a:t>45</a:t>
                      </a:r>
                      <a:endParaRPr lang="tr-TR" sz="20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000" u="none" strike="noStrike" dirty="0">
                          <a:effectLst/>
                        </a:rPr>
                        <a:t>207 (%58,48)</a:t>
                      </a:r>
                      <a:endParaRPr lang="tr-TR" sz="20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extLst>
                  <a:ext uri="{0D108BD9-81ED-4DB2-BD59-A6C34878D82A}">
                    <a16:rowId xmlns:a16="http://schemas.microsoft.com/office/drawing/2014/main" val="2171295190"/>
                  </a:ext>
                </a:extLst>
              </a:tr>
              <a:tr h="558557">
                <a:tc>
                  <a:txBody>
                    <a:bodyPr/>
                    <a:lstStyle/>
                    <a:p>
                      <a:pPr algn="ctr" fontAlgn="ctr"/>
                      <a:r>
                        <a:rPr lang="tr-TR" sz="2000" b="1" u="none" strike="noStrike" dirty="0">
                          <a:effectLst/>
                        </a:rPr>
                        <a:t>Tıbbi Mikrobiyoloji </a:t>
                      </a:r>
                      <a:endParaRPr lang="tr-TR" sz="20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u="none" strike="noStrike">
                          <a:effectLst/>
                        </a:rPr>
                        <a:t>52</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a:effectLst/>
                        </a:rPr>
                        <a:t>338 (%95,49)</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a:effectLst/>
                        </a:rPr>
                        <a:t>54</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268 (%75,71)</a:t>
                      </a:r>
                      <a:endParaRPr lang="tr-TR" sz="20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3582198840"/>
                  </a:ext>
                </a:extLst>
              </a:tr>
              <a:tr h="558557">
                <a:tc>
                  <a:txBody>
                    <a:bodyPr/>
                    <a:lstStyle/>
                    <a:p>
                      <a:pPr algn="ctr" fontAlgn="ctr"/>
                      <a:r>
                        <a:rPr lang="tr-TR" sz="2000" b="1" u="none" strike="noStrike" dirty="0">
                          <a:effectLst/>
                        </a:rPr>
                        <a:t>Anatomi </a:t>
                      </a:r>
                      <a:endParaRPr lang="tr-TR" sz="20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u="none" strike="noStrike" dirty="0">
                          <a:effectLst/>
                        </a:rPr>
                        <a:t>67</a:t>
                      </a:r>
                      <a:endParaRPr lang="tr-TR" sz="20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000" u="none" strike="noStrike" dirty="0">
                          <a:effectLst/>
                        </a:rPr>
                        <a:t>316 (%89,27)</a:t>
                      </a:r>
                      <a:endParaRPr lang="tr-TR" sz="20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000" u="none" strike="noStrike" dirty="0">
                          <a:effectLst/>
                        </a:rPr>
                        <a:t>70</a:t>
                      </a:r>
                      <a:endParaRPr lang="tr-TR" sz="20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000" u="none" strike="noStrike" dirty="0">
                          <a:effectLst/>
                        </a:rPr>
                        <a:t>289 (%81,64)</a:t>
                      </a:r>
                      <a:endParaRPr lang="tr-TR" sz="20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extLst>
                  <a:ext uri="{0D108BD9-81ED-4DB2-BD59-A6C34878D82A}">
                    <a16:rowId xmlns:a16="http://schemas.microsoft.com/office/drawing/2014/main" val="4189051358"/>
                  </a:ext>
                </a:extLst>
              </a:tr>
              <a:tr h="558557">
                <a:tc>
                  <a:txBody>
                    <a:bodyPr/>
                    <a:lstStyle/>
                    <a:p>
                      <a:pPr algn="ctr" fontAlgn="ctr"/>
                      <a:r>
                        <a:rPr lang="tr-TR" sz="2000" b="1" u="none" strike="noStrike" dirty="0">
                          <a:effectLst/>
                        </a:rPr>
                        <a:t>Tıbbi Biyokimya </a:t>
                      </a:r>
                      <a:endParaRPr lang="tr-TR" sz="20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u="none" strike="noStrike">
                          <a:effectLst/>
                        </a:rPr>
                        <a:t>78</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a:effectLst/>
                        </a:rPr>
                        <a:t>216 (%61,02)</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a:effectLst/>
                        </a:rPr>
                        <a:t>75</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269 (%75,99)</a:t>
                      </a:r>
                      <a:endParaRPr lang="tr-TR" sz="20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4106004616"/>
                  </a:ext>
                </a:extLst>
              </a:tr>
              <a:tr h="558557">
                <a:tc>
                  <a:txBody>
                    <a:bodyPr/>
                    <a:lstStyle/>
                    <a:p>
                      <a:pPr algn="ctr" fontAlgn="ctr"/>
                      <a:r>
                        <a:rPr lang="tr-TR" sz="2000" b="1" u="none" strike="noStrike" dirty="0">
                          <a:effectLst/>
                        </a:rPr>
                        <a:t>Tıp Tarihi ve Etik </a:t>
                      </a:r>
                      <a:endParaRPr lang="tr-TR" sz="20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u="none" strike="noStrike" dirty="0">
                          <a:effectLst/>
                        </a:rPr>
                        <a:t>92</a:t>
                      </a:r>
                      <a:endParaRPr lang="tr-TR" sz="20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000" u="none" strike="noStrike" dirty="0">
                          <a:effectLst/>
                        </a:rPr>
                        <a:t>341 (%96,33)</a:t>
                      </a:r>
                      <a:endParaRPr lang="tr-TR" sz="20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000" u="none" strike="noStrike" dirty="0">
                          <a:effectLst/>
                        </a:rPr>
                        <a:t>91</a:t>
                      </a:r>
                      <a:endParaRPr lang="tr-TR" sz="20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000" u="none" strike="noStrike" dirty="0">
                          <a:effectLst/>
                        </a:rPr>
                        <a:t>261 (%73,73)</a:t>
                      </a:r>
                      <a:endParaRPr lang="tr-TR" sz="20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extLst>
                  <a:ext uri="{0D108BD9-81ED-4DB2-BD59-A6C34878D82A}">
                    <a16:rowId xmlns:a16="http://schemas.microsoft.com/office/drawing/2014/main" val="1222234688"/>
                  </a:ext>
                </a:extLst>
              </a:tr>
            </a:tbl>
          </a:graphicData>
        </a:graphic>
      </p:graphicFrame>
    </p:spTree>
    <p:extLst>
      <p:ext uri="{BB962C8B-B14F-4D97-AF65-F5344CB8AC3E}">
        <p14:creationId xmlns:p14="http://schemas.microsoft.com/office/powerpoint/2010/main" val="2798704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GÜVENİRLİK</a:t>
            </a:r>
            <a:endParaRPr lang="tr-TR" dirty="0"/>
          </a:p>
        </p:txBody>
      </p:sp>
      <p:pic>
        <p:nvPicPr>
          <p:cNvPr id="4" name="İçerik Yer Tutucusu 3"/>
          <p:cNvPicPr>
            <a:picLocks noGrp="1" noChangeAspect="1"/>
          </p:cNvPicPr>
          <p:nvPr>
            <p:ph idx="1"/>
          </p:nvPr>
        </p:nvPicPr>
        <p:blipFill>
          <a:blip r:embed="rId2"/>
          <a:stretch>
            <a:fillRect/>
          </a:stretch>
        </p:blipFill>
        <p:spPr>
          <a:xfrm>
            <a:off x="609600" y="1572126"/>
            <a:ext cx="10972800" cy="4957011"/>
          </a:xfrm>
          <a:prstGeom prst="rect">
            <a:avLst/>
          </a:prstGeom>
        </p:spPr>
      </p:pic>
    </p:spTree>
    <p:extLst>
      <p:ext uri="{BB962C8B-B14F-4D97-AF65-F5344CB8AC3E}">
        <p14:creationId xmlns:p14="http://schemas.microsoft.com/office/powerpoint/2010/main" val="6254794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SINAV ZORLUK </a:t>
            </a:r>
            <a:r>
              <a:rPr lang="tr-TR" sz="32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İNDEKSİ</a:t>
            </a:r>
            <a:endParaRPr lang="tr-TR" sz="3200" dirty="0">
              <a:solidFill>
                <a:srgbClr val="C00000"/>
              </a:solidFill>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534989338"/>
              </p:ext>
            </p:extLst>
          </p:nvPr>
        </p:nvGraphicFramePr>
        <p:xfrm>
          <a:off x="609600" y="1828797"/>
          <a:ext cx="10633656" cy="4655408"/>
        </p:xfrm>
        <a:graphic>
          <a:graphicData uri="http://schemas.openxmlformats.org/drawingml/2006/table">
            <a:tbl>
              <a:tblPr firstRow="1" firstCol="1" bandRow="1"/>
              <a:tblGrid>
                <a:gridCol w="5339598">
                  <a:extLst>
                    <a:ext uri="{9D8B030D-6E8A-4147-A177-3AD203B41FA5}">
                      <a16:colId xmlns:a16="http://schemas.microsoft.com/office/drawing/2014/main" val="20000"/>
                    </a:ext>
                  </a:extLst>
                </a:gridCol>
                <a:gridCol w="2426670">
                  <a:extLst>
                    <a:ext uri="{9D8B030D-6E8A-4147-A177-3AD203B41FA5}">
                      <a16:colId xmlns:a16="http://schemas.microsoft.com/office/drawing/2014/main" val="20001"/>
                    </a:ext>
                  </a:extLst>
                </a:gridCol>
                <a:gridCol w="2867388">
                  <a:extLst>
                    <a:ext uri="{9D8B030D-6E8A-4147-A177-3AD203B41FA5}">
                      <a16:colId xmlns:a16="http://schemas.microsoft.com/office/drawing/2014/main" val="20002"/>
                    </a:ext>
                  </a:extLst>
                </a:gridCol>
              </a:tblGrid>
              <a:tr h="438847">
                <a:tc>
                  <a:txBody>
                    <a:bodyPr/>
                    <a:lstStyle/>
                    <a:p>
                      <a:pPr algn="l"/>
                      <a:endParaRPr lang="tr-TR"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Zorluk indeksi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Yorum</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49128">
                <a:tc>
                  <a:txBody>
                    <a:bodyPr/>
                    <a:lstStyle/>
                    <a:p>
                      <a:pPr algn="l"/>
                      <a:r>
                        <a:rPr lang="tr-TR" sz="2400" b="1" dirty="0" smtClean="0">
                          <a:effectLst/>
                          <a:latin typeface="Cambria" panose="02040503050406030204" pitchFamily="18" charset="0"/>
                          <a:ea typeface="Cambria" panose="02040503050406030204" pitchFamily="18" charset="0"/>
                        </a:rPr>
                        <a:t>2024-2025</a:t>
                      </a:r>
                      <a:endParaRPr lang="tr-TR" sz="2400" b="1" dirty="0">
                        <a:effectLst/>
                        <a:latin typeface="Cambria" panose="02040503050406030204" pitchFamily="18" charset="0"/>
                        <a:ea typeface="Cambria" panose="020405030504060302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smtClean="0">
                          <a:effectLst/>
                          <a:latin typeface="+mn-lt"/>
                          <a:ea typeface="Calibri" panose="020F0502020204030204" pitchFamily="34" charset="0"/>
                          <a:cs typeface="Times New Roman" panose="02020603050405020304" pitchFamily="18" charset="0"/>
                        </a:rPr>
                        <a:t>63,20</a:t>
                      </a:r>
                      <a:endParaRPr lang="tr-TR" sz="24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smtClean="0">
                          <a:effectLst/>
                          <a:latin typeface="+mn-lt"/>
                          <a:ea typeface="Calibri" panose="020F0502020204030204" pitchFamily="34" charset="0"/>
                          <a:cs typeface="Times New Roman" panose="02020603050405020304" pitchFamily="18" charset="0"/>
                        </a:rPr>
                        <a:t>KOLAY</a:t>
                      </a:r>
                      <a:endParaRPr lang="tr-TR" sz="24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0676684"/>
                  </a:ext>
                </a:extLst>
              </a:tr>
              <a:tr h="549128">
                <a:tc>
                  <a:txBody>
                    <a:bodyPr/>
                    <a:lstStyle/>
                    <a:p>
                      <a:pPr algn="l"/>
                      <a:r>
                        <a:rPr lang="tr-TR" sz="2400" b="1" dirty="0" smtClean="0">
                          <a:effectLst/>
                          <a:latin typeface="Cambria" panose="02040503050406030204" pitchFamily="18" charset="0"/>
                          <a:ea typeface="Cambria" panose="02040503050406030204" pitchFamily="18" charset="0"/>
                        </a:rPr>
                        <a:t>2023-2024</a:t>
                      </a:r>
                      <a:endParaRPr lang="tr-TR" sz="2400" b="1" dirty="0">
                        <a:effectLst/>
                        <a:latin typeface="Cambria" panose="02040503050406030204" pitchFamily="18" charset="0"/>
                        <a:ea typeface="Cambria" panose="020405030504060302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2400" b="1" dirty="0" smtClean="0">
                          <a:effectLst/>
                          <a:latin typeface="+mn-lt"/>
                          <a:ea typeface="Calibri" panose="020F0502020204030204" pitchFamily="34" charset="0"/>
                          <a:cs typeface="Times New Roman" panose="02020603050405020304" pitchFamily="18" charset="0"/>
                        </a:rPr>
                        <a:t>64,99</a:t>
                      </a:r>
                      <a:endParaRPr lang="tr-TR" sz="24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2400" b="1" dirty="0" smtClean="0">
                          <a:effectLst/>
                          <a:latin typeface="+mn-lt"/>
                          <a:ea typeface="Calibri" panose="020F0502020204030204" pitchFamily="34" charset="0"/>
                          <a:cs typeface="Times New Roman" panose="02020603050405020304" pitchFamily="18" charset="0"/>
                        </a:rPr>
                        <a:t>KOLAY</a:t>
                      </a:r>
                      <a:endParaRPr lang="tr-TR" sz="24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91940075"/>
                  </a:ext>
                </a:extLst>
              </a:tr>
              <a:tr h="623661">
                <a:tc>
                  <a:txBody>
                    <a:bodyPr/>
                    <a:lstStyle/>
                    <a:p>
                      <a:pPr algn="l">
                        <a:lnSpc>
                          <a:spcPct val="115000"/>
                        </a:lnSpc>
                        <a:spcAft>
                          <a:spcPts val="0"/>
                        </a:spcAft>
                      </a:pPr>
                      <a:r>
                        <a:rPr lang="tr-TR" sz="2400" b="1" dirty="0" smtClean="0">
                          <a:effectLst/>
                          <a:latin typeface="Cambria" panose="02040503050406030204" pitchFamily="18" charset="0"/>
                          <a:ea typeface="Times New Roman" panose="02020603050405020304" pitchFamily="18" charset="0"/>
                          <a:cs typeface="Times New Roman" panose="02020603050405020304" pitchFamily="18" charset="0"/>
                        </a:rPr>
                        <a:t>2022-2023</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b="1" dirty="0" smtClean="0">
                          <a:effectLst/>
                          <a:latin typeface="+mn-lt"/>
                          <a:ea typeface="Calibri" panose="020F0502020204030204" pitchFamily="34" charset="0"/>
                          <a:cs typeface="Times New Roman" panose="02020603050405020304" pitchFamily="18" charset="0"/>
                        </a:rPr>
                        <a:t>74,42</a:t>
                      </a:r>
                      <a:endParaRPr lang="tr-TR"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b="1" dirty="0" smtClean="0">
                          <a:effectLst/>
                          <a:latin typeface="+mn-lt"/>
                          <a:ea typeface="Calibri" panose="020F0502020204030204" pitchFamily="34" charset="0"/>
                          <a:cs typeface="Times New Roman" panose="02020603050405020304" pitchFamily="18" charset="0"/>
                        </a:rPr>
                        <a:t>KOLAY</a:t>
                      </a:r>
                      <a:endParaRPr lang="tr-TR" sz="24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1"/>
                  </a:ext>
                </a:extLst>
              </a:tr>
              <a:tr h="623661">
                <a:tc>
                  <a:txBody>
                    <a:bodyPr/>
                    <a:lstStyle/>
                    <a:p>
                      <a:pPr algn="l">
                        <a:lnSpc>
                          <a:spcPct val="115000"/>
                        </a:lnSpc>
                        <a:spcAft>
                          <a:spcPts val="0"/>
                        </a:spcAft>
                      </a:pPr>
                      <a:r>
                        <a:rPr lang="tr-TR" sz="2400" b="1" dirty="0">
                          <a:effectLst/>
                          <a:latin typeface="Cambria" panose="02040503050406030204" pitchFamily="18" charset="0"/>
                          <a:ea typeface="Times New Roman" panose="02020603050405020304" pitchFamily="18" charset="0"/>
                          <a:cs typeface="Times New Roman" panose="02020603050405020304" pitchFamily="18" charset="0"/>
                        </a:rPr>
                        <a:t>2021-2022</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smtClean="0">
                          <a:effectLst/>
                          <a:latin typeface="+mn-lt"/>
                          <a:ea typeface="Times New Roman" panose="02020603050405020304" pitchFamily="18" charset="0"/>
                          <a:cs typeface="Times New Roman" panose="02020603050405020304" pitchFamily="18" charset="0"/>
                        </a:rPr>
                        <a:t>66,96</a:t>
                      </a:r>
                      <a:endParaRPr lang="tr-TR"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smtClean="0">
                          <a:effectLst/>
                          <a:latin typeface="+mn-lt"/>
                          <a:ea typeface="Calibri" panose="020F0502020204030204" pitchFamily="34" charset="0"/>
                          <a:cs typeface="Times New Roman" panose="02020603050405020304" pitchFamily="18" charset="0"/>
                        </a:rPr>
                        <a:t>KOLAY</a:t>
                      </a:r>
                      <a:endParaRPr lang="tr-TR" sz="24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23661">
                <a:tc>
                  <a:txBody>
                    <a:bodyPr/>
                    <a:lstStyle/>
                    <a:p>
                      <a:pPr algn="l">
                        <a:lnSpc>
                          <a:spcPct val="115000"/>
                        </a:lnSpc>
                        <a:spcAft>
                          <a:spcPts val="0"/>
                        </a:spcAft>
                      </a:pPr>
                      <a:r>
                        <a:rPr lang="tr-TR" sz="2400" b="1" dirty="0">
                          <a:effectLst/>
                          <a:latin typeface="Cambria" panose="02040503050406030204" pitchFamily="18" charset="0"/>
                          <a:ea typeface="Times New Roman" panose="02020603050405020304" pitchFamily="18" charset="0"/>
                          <a:cs typeface="Times New Roman" panose="02020603050405020304" pitchFamily="18" charset="0"/>
                        </a:rPr>
                        <a:t>2020-2021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b="1" dirty="0">
                          <a:effectLst/>
                          <a:latin typeface="+mn-lt"/>
                          <a:ea typeface="Times New Roman" panose="02020603050405020304" pitchFamily="18" charset="0"/>
                          <a:cs typeface="Times New Roman" panose="02020603050405020304" pitchFamily="18" charset="0"/>
                        </a:rPr>
                        <a:t>ONLİNE</a:t>
                      </a:r>
                      <a:endParaRPr lang="tr-TR"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b="1" dirty="0" smtClean="0">
                          <a:effectLst/>
                          <a:latin typeface="+mn-lt"/>
                          <a:ea typeface="Calibri" panose="020F0502020204030204" pitchFamily="34" charset="0"/>
                          <a:cs typeface="Times New Roman" panose="02020603050405020304" pitchFamily="18" charset="0"/>
                        </a:rPr>
                        <a:t>-</a:t>
                      </a:r>
                      <a:endParaRPr lang="tr-TR" sz="24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3"/>
                  </a:ext>
                </a:extLst>
              </a:tr>
              <a:tr h="623661">
                <a:tc>
                  <a:txBody>
                    <a:bodyPr/>
                    <a:lstStyle/>
                    <a:p>
                      <a:pPr algn="l">
                        <a:lnSpc>
                          <a:spcPct val="115000"/>
                        </a:lnSpc>
                        <a:spcAft>
                          <a:spcPts val="0"/>
                        </a:spcAft>
                      </a:pPr>
                      <a:r>
                        <a:rPr lang="tr-TR" sz="2400" b="1">
                          <a:effectLst/>
                          <a:latin typeface="Cambria" panose="02040503050406030204" pitchFamily="18" charset="0"/>
                          <a:ea typeface="Times New Roman" panose="02020603050405020304" pitchFamily="18" charset="0"/>
                          <a:cs typeface="Times New Roman" panose="02020603050405020304" pitchFamily="18" charset="0"/>
                        </a:rPr>
                        <a:t>2019-2020</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smtClean="0">
                          <a:effectLst/>
                          <a:latin typeface="+mn-lt"/>
                          <a:ea typeface="Calibri" panose="020F0502020204030204" pitchFamily="34" charset="0"/>
                          <a:cs typeface="Times New Roman" panose="02020603050405020304" pitchFamily="18" charset="0"/>
                        </a:rPr>
                        <a:t>ONLİNE</a:t>
                      </a:r>
                      <a:endParaRPr lang="tr-TR"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smtClean="0">
                          <a:effectLst/>
                          <a:latin typeface="+mn-lt"/>
                          <a:ea typeface="Calibri" panose="020F0502020204030204" pitchFamily="34" charset="0"/>
                          <a:cs typeface="Times New Roman" panose="02020603050405020304" pitchFamily="18" charset="0"/>
                        </a:rPr>
                        <a:t>-</a:t>
                      </a:r>
                      <a:endParaRPr lang="tr-TR" sz="24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23661">
                <a:tc>
                  <a:txBody>
                    <a:bodyPr/>
                    <a:lstStyle/>
                    <a:p>
                      <a:pPr algn="l">
                        <a:lnSpc>
                          <a:spcPct val="115000"/>
                        </a:lnSpc>
                        <a:spcAft>
                          <a:spcPts val="0"/>
                        </a:spcAft>
                      </a:pPr>
                      <a:r>
                        <a:rPr lang="tr-TR" sz="2400" b="1" dirty="0">
                          <a:effectLst/>
                          <a:latin typeface="Cambria" panose="02040503050406030204" pitchFamily="18" charset="0"/>
                          <a:ea typeface="Times New Roman" panose="02020603050405020304" pitchFamily="18" charset="0"/>
                          <a:cs typeface="Times New Roman" panose="02020603050405020304" pitchFamily="18" charset="0"/>
                        </a:rPr>
                        <a:t>2018-2019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b="1" dirty="0" smtClean="0">
                          <a:effectLst/>
                          <a:latin typeface="+mn-lt"/>
                          <a:ea typeface="Calibri" panose="020F0502020204030204" pitchFamily="34" charset="0"/>
                          <a:cs typeface="Times New Roman" panose="02020603050405020304" pitchFamily="18" charset="0"/>
                        </a:rPr>
                        <a:t>68,5</a:t>
                      </a:r>
                      <a:endParaRPr lang="tr-TR"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b="1" dirty="0" smtClean="0">
                          <a:effectLst/>
                          <a:latin typeface="+mn-lt"/>
                          <a:ea typeface="Calibri" panose="020F0502020204030204" pitchFamily="34" charset="0"/>
                          <a:cs typeface="Times New Roman" panose="02020603050405020304" pitchFamily="18" charset="0"/>
                        </a:rPr>
                        <a:t>KOLAY</a:t>
                      </a:r>
                      <a:endParaRPr lang="tr-TR" sz="24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817847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idx="1"/>
            <p:extLst>
              <p:ext uri="{D42A27DB-BD31-4B8C-83A1-F6EECF244321}">
                <p14:modId xmlns:p14="http://schemas.microsoft.com/office/powerpoint/2010/main" val="1870787305"/>
              </p:ext>
            </p:extLst>
          </p:nvPr>
        </p:nvGraphicFramePr>
        <p:xfrm>
          <a:off x="128335" y="433138"/>
          <a:ext cx="11438023" cy="6251195"/>
        </p:xfrm>
        <a:graphic>
          <a:graphicData uri="http://schemas.openxmlformats.org/drawingml/2006/table">
            <a:tbl>
              <a:tblPr>
                <a:tableStyleId>{5C22544A-7EE6-4342-B048-85BDC9FD1C3A}</a:tableStyleId>
              </a:tblPr>
              <a:tblGrid>
                <a:gridCol w="3161563">
                  <a:extLst>
                    <a:ext uri="{9D8B030D-6E8A-4147-A177-3AD203B41FA5}">
                      <a16:colId xmlns:a16="http://schemas.microsoft.com/office/drawing/2014/main" val="2137622907"/>
                    </a:ext>
                  </a:extLst>
                </a:gridCol>
                <a:gridCol w="1379410">
                  <a:extLst>
                    <a:ext uri="{9D8B030D-6E8A-4147-A177-3AD203B41FA5}">
                      <a16:colId xmlns:a16="http://schemas.microsoft.com/office/drawing/2014/main" val="1674766804"/>
                    </a:ext>
                  </a:extLst>
                </a:gridCol>
                <a:gridCol w="1379410">
                  <a:extLst>
                    <a:ext uri="{9D8B030D-6E8A-4147-A177-3AD203B41FA5}">
                      <a16:colId xmlns:a16="http://schemas.microsoft.com/office/drawing/2014/main" val="3046481709"/>
                    </a:ext>
                  </a:extLst>
                </a:gridCol>
                <a:gridCol w="1379410">
                  <a:extLst>
                    <a:ext uri="{9D8B030D-6E8A-4147-A177-3AD203B41FA5}">
                      <a16:colId xmlns:a16="http://schemas.microsoft.com/office/drawing/2014/main" val="3436131289"/>
                    </a:ext>
                  </a:extLst>
                </a:gridCol>
                <a:gridCol w="1379410">
                  <a:extLst>
                    <a:ext uri="{9D8B030D-6E8A-4147-A177-3AD203B41FA5}">
                      <a16:colId xmlns:a16="http://schemas.microsoft.com/office/drawing/2014/main" val="2690589316"/>
                    </a:ext>
                  </a:extLst>
                </a:gridCol>
                <a:gridCol w="1379410">
                  <a:extLst>
                    <a:ext uri="{9D8B030D-6E8A-4147-A177-3AD203B41FA5}">
                      <a16:colId xmlns:a16="http://schemas.microsoft.com/office/drawing/2014/main" val="1915780153"/>
                    </a:ext>
                  </a:extLst>
                </a:gridCol>
                <a:gridCol w="1379410">
                  <a:extLst>
                    <a:ext uri="{9D8B030D-6E8A-4147-A177-3AD203B41FA5}">
                      <a16:colId xmlns:a16="http://schemas.microsoft.com/office/drawing/2014/main" val="4281178453"/>
                    </a:ext>
                  </a:extLst>
                </a:gridCol>
              </a:tblGrid>
              <a:tr h="469195">
                <a:tc gridSpan="7">
                  <a:txBody>
                    <a:bodyPr/>
                    <a:lstStyle/>
                    <a:p>
                      <a:pPr algn="ctr" fontAlgn="b"/>
                      <a:r>
                        <a:rPr lang="tr-TR" sz="2000" b="1" u="none" strike="noStrike" dirty="0">
                          <a:solidFill>
                            <a:schemeClr val="tx1"/>
                          </a:solidFill>
                          <a:effectLst/>
                        </a:rPr>
                        <a:t>SINAV AYIRT EDİCİLİK İNDEKSİ </a:t>
                      </a:r>
                      <a:endParaRPr lang="tr-TR" sz="2000" b="1" i="0" u="none" strike="noStrike" dirty="0">
                        <a:solidFill>
                          <a:schemeClr val="tx1"/>
                        </a:solidFill>
                        <a:effectLst/>
                        <a:latin typeface="Times New Roman" panose="02020603050405020304" pitchFamily="18" charset="0"/>
                      </a:endParaRPr>
                    </a:p>
                  </a:txBody>
                  <a:tcPr marL="0" marR="0" marT="0" marB="0" anchor="b">
                    <a:solidFill>
                      <a:schemeClr val="accent1">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752622388"/>
                  </a:ext>
                </a:extLst>
              </a:tr>
              <a:tr h="996683">
                <a:tc>
                  <a:txBody>
                    <a:bodyPr/>
                    <a:lstStyle/>
                    <a:p>
                      <a:pPr algn="l" fontAlgn="ctr"/>
                      <a:r>
                        <a:rPr lang="tr-TR" sz="2000" b="1" u="none" strike="noStrike" dirty="0">
                          <a:solidFill>
                            <a:schemeClr val="tx1"/>
                          </a:solidFill>
                          <a:effectLst/>
                        </a:rPr>
                        <a:t>Sorunun Niteliği </a:t>
                      </a:r>
                      <a:br>
                        <a:rPr lang="tr-TR" sz="2000" b="1" u="none" strike="noStrike" dirty="0">
                          <a:solidFill>
                            <a:schemeClr val="tx1"/>
                          </a:solidFill>
                          <a:effectLst/>
                        </a:rPr>
                      </a:br>
                      <a:r>
                        <a:rPr lang="tr-TR" sz="2000" b="1" u="none" strike="noStrike" dirty="0">
                          <a:solidFill>
                            <a:schemeClr val="tx1"/>
                          </a:solidFill>
                          <a:effectLst/>
                        </a:rPr>
                        <a:t>(Ayırt Edicilik)</a:t>
                      </a:r>
                      <a:endParaRPr lang="tr-TR" sz="2000" b="1" i="0" u="none" strike="noStrike" dirty="0">
                        <a:solidFill>
                          <a:schemeClr val="tx1"/>
                        </a:solidFill>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b="1" u="none" strike="noStrike" dirty="0">
                          <a:solidFill>
                            <a:schemeClr val="tx1"/>
                          </a:solidFill>
                          <a:effectLst/>
                        </a:rPr>
                        <a:t>Sayı</a:t>
                      </a:r>
                      <a:br>
                        <a:rPr lang="tr-TR" sz="2000" b="1" u="none" strike="noStrike" dirty="0">
                          <a:solidFill>
                            <a:schemeClr val="tx1"/>
                          </a:solidFill>
                          <a:effectLst/>
                        </a:rPr>
                      </a:br>
                      <a:r>
                        <a:rPr lang="tr-TR" sz="2000" b="1" u="none" strike="noStrike" dirty="0">
                          <a:solidFill>
                            <a:schemeClr val="tx1"/>
                          </a:solidFill>
                          <a:effectLst/>
                        </a:rPr>
                        <a:t>(%)</a:t>
                      </a:r>
                      <a:endParaRPr lang="tr-TR" sz="2000" b="1" i="0" u="none" strike="noStrike" dirty="0">
                        <a:solidFill>
                          <a:schemeClr val="tx1"/>
                        </a:solidFill>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b="1" u="none" strike="noStrike" dirty="0">
                          <a:solidFill>
                            <a:schemeClr val="tx1"/>
                          </a:solidFill>
                          <a:effectLst/>
                        </a:rPr>
                        <a:t>Çok Kolay</a:t>
                      </a:r>
                      <a:br>
                        <a:rPr lang="tr-TR" sz="2000" b="1" u="none" strike="noStrike" dirty="0">
                          <a:solidFill>
                            <a:schemeClr val="tx1"/>
                          </a:solidFill>
                          <a:effectLst/>
                        </a:rPr>
                      </a:br>
                      <a:r>
                        <a:rPr lang="tr-TR" sz="2000" b="1" u="none" strike="noStrike" dirty="0">
                          <a:solidFill>
                            <a:schemeClr val="tx1"/>
                          </a:solidFill>
                          <a:effectLst/>
                        </a:rPr>
                        <a:t>(%)</a:t>
                      </a:r>
                      <a:endParaRPr lang="tr-TR" sz="2000" b="1" i="0" u="none" strike="noStrike" dirty="0">
                        <a:solidFill>
                          <a:schemeClr val="tx1"/>
                        </a:solidFill>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b="1" u="none" strike="noStrike" dirty="0">
                          <a:solidFill>
                            <a:schemeClr val="tx1"/>
                          </a:solidFill>
                          <a:effectLst/>
                        </a:rPr>
                        <a:t>Kolay</a:t>
                      </a:r>
                      <a:br>
                        <a:rPr lang="tr-TR" sz="2000" b="1" u="none" strike="noStrike" dirty="0">
                          <a:solidFill>
                            <a:schemeClr val="tx1"/>
                          </a:solidFill>
                          <a:effectLst/>
                        </a:rPr>
                      </a:br>
                      <a:r>
                        <a:rPr lang="tr-TR" sz="2000" b="1" u="none" strike="noStrike" dirty="0">
                          <a:solidFill>
                            <a:schemeClr val="tx1"/>
                          </a:solidFill>
                          <a:effectLst/>
                        </a:rPr>
                        <a:t>(%)</a:t>
                      </a:r>
                      <a:endParaRPr lang="tr-TR" sz="2000" b="1" i="0" u="none" strike="noStrike" dirty="0">
                        <a:solidFill>
                          <a:schemeClr val="tx1"/>
                        </a:solidFill>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b="1" u="none" strike="noStrike" dirty="0">
                          <a:solidFill>
                            <a:schemeClr val="tx1"/>
                          </a:solidFill>
                          <a:effectLst/>
                        </a:rPr>
                        <a:t>Orta Güçlükte</a:t>
                      </a:r>
                      <a:br>
                        <a:rPr lang="tr-TR" sz="2000" b="1" u="none" strike="noStrike" dirty="0">
                          <a:solidFill>
                            <a:schemeClr val="tx1"/>
                          </a:solidFill>
                          <a:effectLst/>
                        </a:rPr>
                      </a:br>
                      <a:r>
                        <a:rPr lang="tr-TR" sz="2000" b="1" u="none" strike="noStrike" dirty="0">
                          <a:solidFill>
                            <a:schemeClr val="tx1"/>
                          </a:solidFill>
                          <a:effectLst/>
                        </a:rPr>
                        <a:t>(%)</a:t>
                      </a:r>
                      <a:endParaRPr lang="tr-TR" sz="2000" b="1" i="0" u="none" strike="noStrike" dirty="0">
                        <a:solidFill>
                          <a:schemeClr val="tx1"/>
                        </a:solidFill>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b="1" u="none" strike="noStrike" dirty="0">
                          <a:solidFill>
                            <a:schemeClr val="tx1"/>
                          </a:solidFill>
                          <a:effectLst/>
                        </a:rPr>
                        <a:t>Zor</a:t>
                      </a:r>
                      <a:br>
                        <a:rPr lang="tr-TR" sz="2000" b="1" u="none" strike="noStrike" dirty="0">
                          <a:solidFill>
                            <a:schemeClr val="tx1"/>
                          </a:solidFill>
                          <a:effectLst/>
                        </a:rPr>
                      </a:br>
                      <a:r>
                        <a:rPr lang="tr-TR" sz="2000" b="1" u="none" strike="noStrike" dirty="0">
                          <a:solidFill>
                            <a:schemeClr val="tx1"/>
                          </a:solidFill>
                          <a:effectLst/>
                        </a:rPr>
                        <a:t>(%)</a:t>
                      </a:r>
                      <a:endParaRPr lang="tr-TR" sz="2000" b="1" i="0" u="none" strike="noStrike" dirty="0">
                        <a:solidFill>
                          <a:schemeClr val="tx1"/>
                        </a:solidFill>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b="1" u="none" strike="noStrike" dirty="0">
                          <a:solidFill>
                            <a:schemeClr val="tx1"/>
                          </a:solidFill>
                          <a:effectLst/>
                        </a:rPr>
                        <a:t>Çok Zor</a:t>
                      </a:r>
                      <a:br>
                        <a:rPr lang="tr-TR" sz="2000" b="1" u="none" strike="noStrike" dirty="0">
                          <a:solidFill>
                            <a:schemeClr val="tx1"/>
                          </a:solidFill>
                          <a:effectLst/>
                        </a:rPr>
                      </a:br>
                      <a:r>
                        <a:rPr lang="tr-TR" sz="2000" b="1" u="none" strike="noStrike" dirty="0">
                          <a:solidFill>
                            <a:schemeClr val="tx1"/>
                          </a:solidFill>
                          <a:effectLst/>
                        </a:rPr>
                        <a:t>(%)</a:t>
                      </a:r>
                      <a:endParaRPr lang="tr-TR" sz="2000" b="1" i="0" u="none" strike="noStrike" dirty="0">
                        <a:solidFill>
                          <a:schemeClr val="tx1"/>
                        </a:solidFill>
                        <a:effectLst/>
                        <a:latin typeface="Times New Roman" panose="02020603050405020304" pitchFamily="18" charset="0"/>
                      </a:endParaRPr>
                    </a:p>
                  </a:txBody>
                  <a:tcPr marL="0" marR="0" marT="0" marB="0" anchor="ctr">
                    <a:solidFill>
                      <a:schemeClr val="accent1">
                        <a:lumMod val="60000"/>
                        <a:lumOff val="40000"/>
                      </a:schemeClr>
                    </a:solidFill>
                  </a:tcPr>
                </a:tc>
                <a:extLst>
                  <a:ext uri="{0D108BD9-81ED-4DB2-BD59-A6C34878D82A}">
                    <a16:rowId xmlns:a16="http://schemas.microsoft.com/office/drawing/2014/main" val="484561958"/>
                  </a:ext>
                </a:extLst>
              </a:tr>
              <a:tr h="714966">
                <a:tc>
                  <a:txBody>
                    <a:bodyPr/>
                    <a:lstStyle/>
                    <a:p>
                      <a:pPr algn="l" fontAlgn="ctr"/>
                      <a:r>
                        <a:rPr lang="tr-TR" sz="2000" b="1" u="none" strike="noStrike" dirty="0">
                          <a:solidFill>
                            <a:schemeClr val="tx1"/>
                          </a:solidFill>
                          <a:effectLst/>
                        </a:rPr>
                        <a:t>Bilenle bilmeyeni ayırt </a:t>
                      </a:r>
                      <a:br>
                        <a:rPr lang="tr-TR" sz="2000" b="1" u="none" strike="noStrike" dirty="0">
                          <a:solidFill>
                            <a:schemeClr val="tx1"/>
                          </a:solidFill>
                          <a:effectLst/>
                        </a:rPr>
                      </a:br>
                      <a:r>
                        <a:rPr lang="tr-TR" sz="2000" b="1" u="none" strike="noStrike" dirty="0">
                          <a:solidFill>
                            <a:schemeClr val="tx1"/>
                          </a:solidFill>
                          <a:effectLst/>
                        </a:rPr>
                        <a:t>edebilen</a:t>
                      </a:r>
                      <a:endParaRPr lang="tr-TR" sz="2000" b="1" i="0" u="none" strike="noStrike" dirty="0">
                        <a:solidFill>
                          <a:schemeClr val="tx1"/>
                        </a:solidFill>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u="none" strike="noStrike" dirty="0">
                          <a:effectLst/>
                        </a:rPr>
                        <a:t>25                        % 27,48</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 </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9</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14</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2</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 </a:t>
                      </a:r>
                      <a:endParaRPr lang="tr-TR" sz="2400" b="0" i="0" u="none" strike="noStrike">
                        <a:effectLst/>
                        <a:latin typeface="Times New Roman" panose="02020603050405020304" pitchFamily="18" charset="0"/>
                      </a:endParaRPr>
                    </a:p>
                  </a:txBody>
                  <a:tcPr marL="0" marR="0" marT="0" marB="0" anchor="ctr"/>
                </a:tc>
                <a:extLst>
                  <a:ext uri="{0D108BD9-81ED-4DB2-BD59-A6C34878D82A}">
                    <a16:rowId xmlns:a16="http://schemas.microsoft.com/office/drawing/2014/main" val="2551999753"/>
                  </a:ext>
                </a:extLst>
              </a:tr>
              <a:tr h="996683">
                <a:tc>
                  <a:txBody>
                    <a:bodyPr/>
                    <a:lstStyle/>
                    <a:p>
                      <a:pPr algn="l" fontAlgn="ctr"/>
                      <a:r>
                        <a:rPr lang="tr-TR" sz="2000" b="1" u="none" strike="noStrike" dirty="0">
                          <a:solidFill>
                            <a:schemeClr val="tx1"/>
                          </a:solidFill>
                          <a:effectLst/>
                        </a:rPr>
                        <a:t>Bilenle bilmeyeni tam ayırt edemeyen (Gözden geçirilmeli)</a:t>
                      </a:r>
                      <a:endParaRPr lang="tr-TR" sz="2000" b="1" i="0" u="none" strike="noStrike" dirty="0">
                        <a:solidFill>
                          <a:schemeClr val="tx1"/>
                        </a:solidFill>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u="none" strike="noStrike" dirty="0">
                          <a:effectLst/>
                        </a:rPr>
                        <a:t>22                        % 24,18</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1</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12</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7</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2</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extLst>
                  <a:ext uri="{0D108BD9-81ED-4DB2-BD59-A6C34878D82A}">
                    <a16:rowId xmlns:a16="http://schemas.microsoft.com/office/drawing/2014/main" val="1366708671"/>
                  </a:ext>
                </a:extLst>
              </a:tr>
              <a:tr h="996683">
                <a:tc>
                  <a:txBody>
                    <a:bodyPr/>
                    <a:lstStyle/>
                    <a:p>
                      <a:pPr algn="l" fontAlgn="ctr"/>
                      <a:r>
                        <a:rPr lang="tr-TR" sz="2000" b="1" u="none" strike="noStrike" dirty="0">
                          <a:solidFill>
                            <a:schemeClr val="tx1"/>
                          </a:solidFill>
                          <a:effectLst/>
                        </a:rPr>
                        <a:t>Bilenle bilmeyeni ayırt edemeyen (Düzeltilmeli, geliştirilmeli)</a:t>
                      </a:r>
                      <a:endParaRPr lang="tr-TR" sz="2000" b="1" i="0" u="none" strike="noStrike" dirty="0">
                        <a:solidFill>
                          <a:schemeClr val="tx1"/>
                        </a:solidFill>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u="none" strike="noStrike">
                          <a:effectLst/>
                        </a:rPr>
                        <a:t>27                        % 29,68</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8</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8</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6</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4</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1</a:t>
                      </a:r>
                      <a:endParaRPr lang="tr-TR" sz="2400" b="0" i="0" u="none" strike="noStrike">
                        <a:effectLst/>
                        <a:latin typeface="Times New Roman" panose="02020603050405020304" pitchFamily="18" charset="0"/>
                      </a:endParaRPr>
                    </a:p>
                  </a:txBody>
                  <a:tcPr marL="0" marR="0" marT="0" marB="0" anchor="ctr"/>
                </a:tc>
                <a:extLst>
                  <a:ext uri="{0D108BD9-81ED-4DB2-BD59-A6C34878D82A}">
                    <a16:rowId xmlns:a16="http://schemas.microsoft.com/office/drawing/2014/main" val="1991035418"/>
                  </a:ext>
                </a:extLst>
              </a:tr>
              <a:tr h="1328911">
                <a:tc>
                  <a:txBody>
                    <a:bodyPr/>
                    <a:lstStyle/>
                    <a:p>
                      <a:pPr algn="l" fontAlgn="ctr"/>
                      <a:r>
                        <a:rPr lang="tr-TR" sz="2000" b="1" u="none" strike="noStrike" dirty="0">
                          <a:solidFill>
                            <a:schemeClr val="tx1"/>
                          </a:solidFill>
                          <a:effectLst/>
                        </a:rPr>
                        <a:t>Bilenle bilmeyeni ayırt edemeyen (Mutlaka testten çıkarılması gereken)</a:t>
                      </a:r>
                      <a:endParaRPr lang="tr-TR" sz="2000" b="1" i="0" u="none" strike="noStrike" dirty="0">
                        <a:solidFill>
                          <a:schemeClr val="tx1"/>
                        </a:solidFill>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u="none" strike="noStrike" dirty="0">
                          <a:effectLst/>
                        </a:rPr>
                        <a:t>17                        % 18,69</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13</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3</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1</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extLst>
                  <a:ext uri="{0D108BD9-81ED-4DB2-BD59-A6C34878D82A}">
                    <a16:rowId xmlns:a16="http://schemas.microsoft.com/office/drawing/2014/main" val="1620330058"/>
                  </a:ext>
                </a:extLst>
              </a:tr>
              <a:tr h="714966">
                <a:tc>
                  <a:txBody>
                    <a:bodyPr/>
                    <a:lstStyle/>
                    <a:p>
                      <a:pPr algn="l" fontAlgn="ctr"/>
                      <a:r>
                        <a:rPr lang="tr-TR" sz="2000" b="1" u="none" strike="noStrike" dirty="0">
                          <a:solidFill>
                            <a:schemeClr val="tx1"/>
                          </a:solidFill>
                          <a:effectLst/>
                        </a:rPr>
                        <a:t>TOPLAM</a:t>
                      </a:r>
                      <a:endParaRPr lang="tr-TR" sz="2000" b="1" i="0" u="none" strike="noStrike" dirty="0">
                        <a:solidFill>
                          <a:schemeClr val="tx1"/>
                        </a:solidFill>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a:effectLst/>
                        </a:rPr>
                        <a:t>91                        % 100</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a:effectLst/>
                        </a:rPr>
                        <a:t>22                        % 24,18</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a:effectLst/>
                        </a:rPr>
                        <a:t>29                        % 31,87</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a:effectLst/>
                        </a:rPr>
                        <a:t>30                        % 32,97</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a:effectLst/>
                        </a:rPr>
                        <a:t>8                        % 8,8</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a:effectLst/>
                        </a:rPr>
                        <a:t>2                        % 2,2</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extLst>
                  <a:ext uri="{0D108BD9-81ED-4DB2-BD59-A6C34878D82A}">
                    <a16:rowId xmlns:a16="http://schemas.microsoft.com/office/drawing/2014/main" val="660561450"/>
                  </a:ext>
                </a:extLst>
              </a:tr>
            </a:tbl>
          </a:graphicData>
        </a:graphic>
      </p:graphicFrame>
    </p:spTree>
    <p:extLst>
      <p:ext uri="{BB962C8B-B14F-4D97-AF65-F5344CB8AC3E}">
        <p14:creationId xmlns:p14="http://schemas.microsoft.com/office/powerpoint/2010/main" val="3462512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72732"/>
            <a:ext cx="10515600" cy="5404231"/>
          </a:xfrm>
        </p:spPr>
        <p:txBody>
          <a:bodyPr>
            <a:normAutofit/>
          </a:bodyPr>
          <a:lstStyle/>
          <a:p>
            <a:pPr marL="0" indent="0" algn="just">
              <a:lnSpc>
                <a:spcPct val="115000"/>
              </a:lnSpc>
              <a:spcAft>
                <a:spcPts val="0"/>
              </a:spcAft>
              <a:buNone/>
            </a:pPr>
            <a:r>
              <a:rPr lang="tr-TR" b="1" u="sng" dirty="0" smtClean="0">
                <a:latin typeface="Calibri" panose="020F0502020204030204" pitchFamily="34" charset="0"/>
                <a:ea typeface="Times New Roman" panose="02020603050405020304" pitchFamily="18" charset="0"/>
                <a:cs typeface="Times New Roman" panose="02020603050405020304" pitchFamily="18" charset="0"/>
              </a:rPr>
              <a:t>III. </a:t>
            </a:r>
            <a:r>
              <a:rPr lang="tr-TR" b="1" u="sng" dirty="0">
                <a:latin typeface="Calibri" panose="020F0502020204030204" pitchFamily="34" charset="0"/>
                <a:ea typeface="Times New Roman" panose="02020603050405020304" pitchFamily="18" charset="0"/>
                <a:cs typeface="Times New Roman" panose="02020603050405020304" pitchFamily="18" charset="0"/>
              </a:rPr>
              <a:t>DERS KURULU:  </a:t>
            </a:r>
            <a:r>
              <a:rPr lang="tr-TR" b="1" u="sng" dirty="0" smtClean="0">
                <a:latin typeface="Calibri" panose="020F0502020204030204" pitchFamily="34" charset="0"/>
                <a:ea typeface="Times New Roman" panose="02020603050405020304" pitchFamily="18" charset="0"/>
                <a:cs typeface="Times New Roman" panose="02020603050405020304" pitchFamily="18" charset="0"/>
              </a:rPr>
              <a:t>METABOLİZMA DERS KURULU</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tabLst>
                <a:tab pos="2250440" algn="l"/>
                <a:tab pos="2340610" algn="l"/>
                <a:tab pos="2430780" algn="l"/>
              </a:tabLst>
            </a:pPr>
            <a:r>
              <a:rPr lang="tr-TR" b="1" dirty="0" smtClean="0"/>
              <a:t>03 Şubat </a:t>
            </a:r>
            <a:r>
              <a:rPr lang="tr-TR" b="1" dirty="0"/>
              <a:t>– </a:t>
            </a:r>
            <a:r>
              <a:rPr lang="tr-TR" b="1" dirty="0" smtClean="0"/>
              <a:t>28 </a:t>
            </a:r>
            <a:r>
              <a:rPr lang="tr-TR" b="1" dirty="0"/>
              <a:t>Mart 2024 </a:t>
            </a:r>
            <a:r>
              <a:rPr lang="tr-TR" sz="2400" b="1" dirty="0">
                <a:latin typeface="Calibri" panose="020F0502020204030204" pitchFamily="34" charset="0"/>
                <a:cs typeface="Times New Roman" panose="02020603050405020304" pitchFamily="18" charset="0"/>
              </a:rPr>
              <a:t> </a:t>
            </a:r>
            <a:r>
              <a:rPr lang="tr-TR" sz="2400" b="1" dirty="0" smtClean="0">
                <a:latin typeface="Calibri" panose="020F0502020204030204" pitchFamily="34" charset="0"/>
                <a:cs typeface="Times New Roman" panose="02020603050405020304" pitchFamily="18" charset="0"/>
              </a:rPr>
              <a:t>        </a:t>
            </a:r>
            <a:r>
              <a:rPr lang="tr-TR" sz="2400" b="1" dirty="0" smtClean="0">
                <a:latin typeface="Calibri" panose="020F0502020204030204" pitchFamily="34" charset="0"/>
                <a:ea typeface="Times New Roman" panose="02020603050405020304" pitchFamily="18" charset="0"/>
                <a:cs typeface="Times New Roman" panose="02020603050405020304" pitchFamily="18" charset="0"/>
              </a:rPr>
              <a:t>: </a:t>
            </a:r>
            <a:r>
              <a:rPr lang="tr-TR" sz="2400" dirty="0">
                <a:latin typeface="Calibri" panose="020F0502020204030204" pitchFamily="34" charset="0"/>
                <a:ea typeface="Times New Roman" panose="02020603050405020304" pitchFamily="18" charset="0"/>
                <a:cs typeface="Times New Roman" panose="02020603050405020304" pitchFamily="18" charset="0"/>
              </a:rPr>
              <a:t>8</a:t>
            </a:r>
            <a:r>
              <a:rPr lang="tr-TR" sz="2400" dirty="0" smtClean="0">
                <a:latin typeface="Calibri" panose="020F0502020204030204" pitchFamily="34" charset="0"/>
                <a:ea typeface="Times New Roman" panose="02020603050405020304" pitchFamily="18" charset="0"/>
                <a:cs typeface="Times New Roman" panose="02020603050405020304" pitchFamily="18" charset="0"/>
              </a:rPr>
              <a:t> Hafta</a:t>
            </a:r>
            <a:endParaRPr lang="tr-TR" sz="24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tabLst>
                <a:tab pos="2250440" algn="l"/>
                <a:tab pos="2340610" algn="l"/>
                <a:tab pos="2430780" algn="l"/>
              </a:tabLst>
            </a:pPr>
            <a:r>
              <a:rPr lang="tr-TR" sz="2400" b="1" dirty="0">
                <a:latin typeface="Calibri" panose="020F0502020204030204" pitchFamily="34" charset="0"/>
                <a:ea typeface="Times New Roman" panose="02020603050405020304" pitchFamily="18" charset="0"/>
                <a:cs typeface="Times New Roman" panose="02020603050405020304" pitchFamily="18" charset="0"/>
              </a:rPr>
              <a:t>Kurul Toplam Ders Saati		: </a:t>
            </a:r>
            <a:r>
              <a:rPr lang="tr-TR" sz="2400" dirty="0" smtClean="0">
                <a:latin typeface="Calibri" panose="020F0502020204030204" pitchFamily="34" charset="0"/>
                <a:ea typeface="Times New Roman" panose="02020603050405020304" pitchFamily="18" charset="0"/>
                <a:cs typeface="Times New Roman" panose="02020603050405020304" pitchFamily="18" charset="0"/>
              </a:rPr>
              <a:t>152 </a:t>
            </a:r>
            <a:r>
              <a:rPr lang="tr-TR" sz="2400" dirty="0">
                <a:latin typeface="Calibri" panose="020F0502020204030204" pitchFamily="34" charset="0"/>
                <a:ea typeface="Times New Roman" panose="02020603050405020304" pitchFamily="18" charset="0"/>
                <a:cs typeface="Times New Roman" panose="02020603050405020304" pitchFamily="18" charset="0"/>
              </a:rPr>
              <a:t>Saat (</a:t>
            </a:r>
            <a:r>
              <a:rPr lang="tr-TR" sz="2400" dirty="0" smtClean="0">
                <a:latin typeface="Calibri" panose="020F0502020204030204" pitchFamily="34" charset="0"/>
                <a:ea typeface="Times New Roman" panose="02020603050405020304" pitchFamily="18" charset="0"/>
                <a:cs typeface="Times New Roman" panose="02020603050405020304" pitchFamily="18" charset="0"/>
              </a:rPr>
              <a:t>24 </a:t>
            </a:r>
            <a:r>
              <a:rPr lang="tr-TR" sz="2400" dirty="0">
                <a:latin typeface="Calibri" panose="020F0502020204030204" pitchFamily="34" charset="0"/>
                <a:ea typeface="Times New Roman" panose="02020603050405020304" pitchFamily="18" charset="0"/>
                <a:cs typeface="Times New Roman" panose="02020603050405020304" pitchFamily="18" charset="0"/>
              </a:rPr>
              <a:t>saat zorunlu </a:t>
            </a:r>
            <a:r>
              <a:rPr lang="tr-TR" sz="2400" dirty="0" smtClean="0">
                <a:latin typeface="Calibri" panose="020F0502020204030204" pitchFamily="34" charset="0"/>
                <a:ea typeface="Times New Roman" panose="02020603050405020304" pitchFamily="18" charset="0"/>
                <a:cs typeface="Times New Roman" panose="02020603050405020304" pitchFamily="18" charset="0"/>
              </a:rPr>
              <a:t>(</a:t>
            </a:r>
            <a:r>
              <a:rPr lang="tr-TR" sz="2400" dirty="0">
                <a:latin typeface="Calibri" panose="020F0502020204030204" pitchFamily="34" charset="0"/>
                <a:ea typeface="Times New Roman" panose="02020603050405020304" pitchFamily="18" charset="0"/>
                <a:cs typeface="Times New Roman" panose="02020603050405020304" pitchFamily="18" charset="0"/>
              </a:rPr>
              <a:t>T</a:t>
            </a:r>
            <a:r>
              <a:rPr lang="tr-TR" sz="2400" dirty="0" smtClean="0">
                <a:latin typeface="Calibri" panose="020F0502020204030204" pitchFamily="34" charset="0"/>
                <a:ea typeface="Times New Roman" panose="02020603050405020304" pitchFamily="18" charset="0"/>
                <a:cs typeface="Times New Roman" panose="02020603050405020304" pitchFamily="18" charset="0"/>
              </a:rPr>
              <a:t>,YD), 13 saat</a:t>
            </a:r>
            <a:r>
              <a:rPr lang="tr-TR" sz="2400" dirty="0">
                <a:latin typeface="Calibri" panose="020F0502020204030204" pitchFamily="34" charset="0"/>
                <a:ea typeface="Times New Roman" panose="02020603050405020304" pitchFamily="18" charset="0"/>
                <a:cs typeface="Times New Roman" panose="02020603050405020304" pitchFamily="18" charset="0"/>
              </a:rPr>
              <a:t> </a:t>
            </a:r>
            <a:r>
              <a:rPr lang="tr-TR" sz="2400" dirty="0" smtClean="0">
                <a:latin typeface="Calibri" panose="020F0502020204030204" pitchFamily="34" charset="0"/>
                <a:ea typeface="Times New Roman" panose="02020603050405020304" pitchFamily="18" charset="0"/>
                <a:cs typeface="Times New Roman" panose="02020603050405020304" pitchFamily="18" charset="0"/>
              </a:rPr>
              <a:t>                             pratik, 3 Saat D.Ö.Ü, K.S, K.A.H))</a:t>
            </a:r>
            <a:endParaRPr lang="tr-TR" sz="24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tabLst>
                <a:tab pos="2250440" algn="l"/>
                <a:tab pos="2340610" algn="l"/>
                <a:tab pos="2430780" algn="l"/>
              </a:tabLst>
            </a:pPr>
            <a:r>
              <a:rPr lang="tr-TR" sz="2400" b="1" dirty="0">
                <a:latin typeface="Calibri" panose="020F0502020204030204" pitchFamily="34" charset="0"/>
                <a:ea typeface="Times New Roman" panose="02020603050405020304" pitchFamily="18" charset="0"/>
                <a:cs typeface="Times New Roman" panose="02020603050405020304" pitchFamily="18" charset="0"/>
              </a:rPr>
              <a:t>Pratik Sınav				</a:t>
            </a:r>
            <a:r>
              <a:rPr lang="tr-TR" sz="2400" b="1" dirty="0" smtClean="0">
                <a:latin typeface="Calibri" panose="020F0502020204030204" pitchFamily="34" charset="0"/>
                <a:ea typeface="Times New Roman" panose="02020603050405020304" pitchFamily="18" charset="0"/>
                <a:cs typeface="Times New Roman" panose="02020603050405020304" pitchFamily="18" charset="0"/>
              </a:rPr>
              <a:t>		: </a:t>
            </a:r>
            <a:r>
              <a:rPr lang="tr-TR" sz="2400" dirty="0" smtClean="0">
                <a:latin typeface="Calibri" panose="020F0502020204030204" pitchFamily="34" charset="0"/>
                <a:ea typeface="Times New Roman" panose="02020603050405020304" pitchFamily="18" charset="0"/>
                <a:cs typeface="Times New Roman" panose="02020603050405020304" pitchFamily="18" charset="0"/>
              </a:rPr>
              <a:t>24 Mart</a:t>
            </a:r>
            <a:r>
              <a:rPr lang="pl-PL" sz="2400" dirty="0" smtClean="0">
                <a:latin typeface="Calibri" panose="020F0502020204030204" pitchFamily="34" charset="0"/>
                <a:ea typeface="Times New Roman" panose="02020603050405020304" pitchFamily="18" charset="0"/>
                <a:cs typeface="Times New Roman" panose="02020603050405020304" pitchFamily="18" charset="0"/>
              </a:rPr>
              <a:t> 202</a:t>
            </a:r>
            <a:r>
              <a:rPr lang="tr-TR" sz="2400" dirty="0">
                <a:latin typeface="Calibri" panose="020F0502020204030204" pitchFamily="34" charset="0"/>
                <a:ea typeface="Times New Roman" panose="02020603050405020304" pitchFamily="18" charset="0"/>
                <a:cs typeface="Times New Roman" panose="02020603050405020304" pitchFamily="18" charset="0"/>
              </a:rPr>
              <a:t>5</a:t>
            </a:r>
            <a:r>
              <a:rPr lang="pl-PL" sz="2400" dirty="0" smtClean="0">
                <a:latin typeface="Calibri" panose="020F0502020204030204" pitchFamily="34" charset="0"/>
                <a:ea typeface="Times New Roman" panose="02020603050405020304" pitchFamily="18" charset="0"/>
                <a:cs typeface="Times New Roman" panose="02020603050405020304" pitchFamily="18" charset="0"/>
              </a:rPr>
              <a:t>- </a:t>
            </a:r>
            <a:r>
              <a:rPr lang="tr-TR" sz="2400" dirty="0" smtClean="0">
                <a:latin typeface="Calibri" panose="020F0502020204030204" pitchFamily="34" charset="0"/>
                <a:ea typeface="Times New Roman" panose="02020603050405020304" pitchFamily="18" charset="0"/>
                <a:cs typeface="Times New Roman" panose="02020603050405020304" pitchFamily="18" charset="0"/>
              </a:rPr>
              <a:t>Tıbbi Beceriler</a:t>
            </a:r>
          </a:p>
          <a:p>
            <a:pPr marL="0" indent="0">
              <a:lnSpc>
                <a:spcPct val="115000"/>
              </a:lnSpc>
              <a:spcAft>
                <a:spcPts val="0"/>
              </a:spcAft>
              <a:buNone/>
              <a:tabLst>
                <a:tab pos="2250440" algn="l"/>
                <a:tab pos="2340610" algn="l"/>
                <a:tab pos="2430780" algn="l"/>
              </a:tabLst>
            </a:pPr>
            <a:r>
              <a:rPr lang="tr-TR" sz="2400" dirty="0">
                <a:latin typeface="Calibri" panose="020F0502020204030204" pitchFamily="34" charset="0"/>
                <a:ea typeface="Times New Roman" panose="02020603050405020304" pitchFamily="18" charset="0"/>
                <a:cs typeface="Times New Roman" panose="02020603050405020304" pitchFamily="18" charset="0"/>
              </a:rPr>
              <a:t>	</a:t>
            </a:r>
            <a:r>
              <a:rPr lang="tr-TR" sz="2400" dirty="0" smtClean="0">
                <a:latin typeface="Calibri" panose="020F0502020204030204" pitchFamily="34" charset="0"/>
                <a:ea typeface="Times New Roman" panose="02020603050405020304" pitchFamily="18" charset="0"/>
                <a:cs typeface="Times New Roman" panose="02020603050405020304" pitchFamily="18" charset="0"/>
              </a:rPr>
              <a:t>					  26 Mart 2025</a:t>
            </a:r>
            <a:r>
              <a:rPr lang="pl-PL" sz="2400" dirty="0" smtClean="0">
                <a:latin typeface="Calibri" panose="020F0502020204030204" pitchFamily="34" charset="0"/>
                <a:ea typeface="Times New Roman" panose="02020603050405020304" pitchFamily="18" charset="0"/>
                <a:cs typeface="Times New Roman" panose="02020603050405020304" pitchFamily="18" charset="0"/>
              </a:rPr>
              <a:t> – Anatomi</a:t>
            </a:r>
            <a:endParaRPr lang="tr-TR" sz="2400" dirty="0" smtClean="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tabLst>
                <a:tab pos="2250440" algn="l"/>
                <a:tab pos="2340610" algn="l"/>
                <a:tab pos="2430780" algn="l"/>
              </a:tabLst>
            </a:pPr>
            <a:r>
              <a:rPr lang="tr-TR" sz="2400" b="1" dirty="0" smtClean="0">
                <a:latin typeface="Calibri" panose="020F0502020204030204" pitchFamily="34" charset="0"/>
                <a:ea typeface="Times New Roman" panose="02020603050405020304" pitchFamily="18" charset="0"/>
                <a:cs typeface="Times New Roman" panose="02020603050405020304" pitchFamily="18" charset="0"/>
              </a:rPr>
              <a:t>Teorik </a:t>
            </a:r>
            <a:r>
              <a:rPr lang="tr-TR" sz="2400" b="1" dirty="0">
                <a:latin typeface="Calibri" panose="020F0502020204030204" pitchFamily="34" charset="0"/>
                <a:ea typeface="Times New Roman" panose="02020603050405020304" pitchFamily="18" charset="0"/>
                <a:cs typeface="Times New Roman" panose="02020603050405020304" pitchFamily="18" charset="0"/>
              </a:rPr>
              <a:t>Sınav				</a:t>
            </a:r>
            <a:r>
              <a:rPr lang="tr-TR" sz="2400" b="1" dirty="0" smtClean="0">
                <a:latin typeface="Calibri" panose="020F0502020204030204" pitchFamily="34" charset="0"/>
                <a:ea typeface="Times New Roman" panose="02020603050405020304" pitchFamily="18" charset="0"/>
                <a:cs typeface="Times New Roman" panose="02020603050405020304" pitchFamily="18" charset="0"/>
              </a:rPr>
              <a:t>		: </a:t>
            </a:r>
            <a:r>
              <a:rPr lang="tr-TR" sz="2400" dirty="0" smtClean="0">
                <a:latin typeface="Calibri" panose="020F0502020204030204" pitchFamily="34" charset="0"/>
                <a:ea typeface="Times New Roman" panose="02020603050405020304" pitchFamily="18" charset="0"/>
                <a:cs typeface="Times New Roman" panose="02020603050405020304" pitchFamily="18" charset="0"/>
              </a:rPr>
              <a:t>28 Mart  2025</a:t>
            </a:r>
            <a:r>
              <a:rPr lang="tr-TR" sz="2400" b="1" dirty="0">
                <a:latin typeface="Calibri" panose="020F0502020204030204" pitchFamily="34" charset="0"/>
                <a:ea typeface="Times New Roman" panose="02020603050405020304" pitchFamily="18" charset="0"/>
                <a:cs typeface="Times New Roman" panose="02020603050405020304" pitchFamily="18" charset="0"/>
              </a:rPr>
              <a:t>		</a:t>
            </a:r>
          </a:p>
          <a:p>
            <a:pPr>
              <a:lnSpc>
                <a:spcPct val="115000"/>
              </a:lnSpc>
              <a:spcAft>
                <a:spcPts val="0"/>
              </a:spcAft>
              <a:tabLst>
                <a:tab pos="2250440" algn="l"/>
                <a:tab pos="2340610" algn="l"/>
                <a:tab pos="2430780" algn="l"/>
              </a:tabLst>
            </a:pPr>
            <a:r>
              <a:rPr lang="tr-TR" sz="2400" b="1" dirty="0">
                <a:latin typeface="Calibri" panose="020F0502020204030204" pitchFamily="34" charset="0"/>
                <a:ea typeface="Times New Roman" panose="02020603050405020304" pitchFamily="18" charset="0"/>
                <a:cs typeface="Times New Roman" panose="02020603050405020304" pitchFamily="18" charset="0"/>
              </a:rPr>
              <a:t>Ders Kurulu Başkanı	</a:t>
            </a:r>
            <a:r>
              <a:rPr lang="tr-TR" sz="2400" b="1" dirty="0" smtClean="0">
                <a:latin typeface="Calibri" panose="020F0502020204030204" pitchFamily="34" charset="0"/>
                <a:ea typeface="Times New Roman" panose="02020603050405020304" pitchFamily="18" charset="0"/>
                <a:cs typeface="Times New Roman" panose="02020603050405020304" pitchFamily="18" charset="0"/>
              </a:rPr>
              <a:t>	: </a:t>
            </a:r>
            <a:r>
              <a:rPr lang="en-US" sz="2400" dirty="0">
                <a:latin typeface="Calibri" panose="020F0502020204030204" pitchFamily="34" charset="0"/>
                <a:ea typeface="Times New Roman" panose="02020603050405020304" pitchFamily="18" charset="0"/>
                <a:cs typeface="Times New Roman" panose="02020603050405020304" pitchFamily="18" charset="0"/>
              </a:rPr>
              <a:t>Prof. Dr. </a:t>
            </a:r>
            <a:r>
              <a:rPr lang="tr-TR" sz="2400" dirty="0" smtClean="0">
                <a:latin typeface="Calibri" panose="020F0502020204030204" pitchFamily="34" charset="0"/>
                <a:ea typeface="Times New Roman" panose="02020603050405020304" pitchFamily="18" charset="0"/>
                <a:cs typeface="Times New Roman" panose="02020603050405020304" pitchFamily="18" charset="0"/>
              </a:rPr>
              <a:t>Neriman ÇOLAKOĞLU</a:t>
            </a:r>
          </a:p>
          <a:p>
            <a:pPr>
              <a:lnSpc>
                <a:spcPct val="115000"/>
              </a:lnSpc>
              <a:spcAft>
                <a:spcPts val="0"/>
              </a:spcAft>
              <a:tabLst>
                <a:tab pos="2250440" algn="l"/>
                <a:tab pos="2340610" algn="l"/>
                <a:tab pos="2430780" algn="l"/>
              </a:tabLst>
            </a:pPr>
            <a:r>
              <a:rPr lang="tr-TR" sz="2400" b="1" dirty="0" smtClean="0">
                <a:latin typeface="Calibri" panose="020F0502020204030204" pitchFamily="34" charset="0"/>
                <a:ea typeface="Times New Roman" panose="02020603050405020304" pitchFamily="18" charset="0"/>
                <a:cs typeface="Times New Roman" panose="02020603050405020304" pitchFamily="18" charset="0"/>
              </a:rPr>
              <a:t>Başkan </a:t>
            </a:r>
            <a:r>
              <a:rPr lang="tr-TR" sz="2400" b="1" dirty="0">
                <a:latin typeface="Calibri" panose="020F0502020204030204" pitchFamily="34" charset="0"/>
                <a:ea typeface="Times New Roman" panose="02020603050405020304" pitchFamily="18" charset="0"/>
                <a:cs typeface="Times New Roman" panose="02020603050405020304" pitchFamily="18" charset="0"/>
              </a:rPr>
              <a:t>Yardımcısı  			: </a:t>
            </a:r>
            <a:r>
              <a:rPr lang="tr-TR" sz="2400" dirty="0" smtClean="0">
                <a:latin typeface="Calibri" panose="020F0502020204030204" pitchFamily="34" charset="0"/>
                <a:ea typeface="Times New Roman" panose="02020603050405020304" pitchFamily="18" charset="0"/>
                <a:cs typeface="Times New Roman" panose="02020603050405020304" pitchFamily="18" charset="0"/>
              </a:rPr>
              <a:t>Dr. </a:t>
            </a:r>
            <a:r>
              <a:rPr lang="tr-TR" sz="2400" dirty="0" err="1" smtClean="0">
                <a:latin typeface="Calibri" panose="020F0502020204030204" pitchFamily="34" charset="0"/>
                <a:ea typeface="Times New Roman" panose="02020603050405020304" pitchFamily="18" charset="0"/>
                <a:cs typeface="Times New Roman" panose="02020603050405020304" pitchFamily="18" charset="0"/>
              </a:rPr>
              <a:t>Öğr</a:t>
            </a:r>
            <a:r>
              <a:rPr lang="tr-TR" sz="2400" dirty="0" smtClean="0">
                <a:latin typeface="Calibri" panose="020F0502020204030204" pitchFamily="34" charset="0"/>
                <a:ea typeface="Times New Roman" panose="02020603050405020304" pitchFamily="18" charset="0"/>
                <a:cs typeface="Times New Roman" panose="02020603050405020304" pitchFamily="18" charset="0"/>
              </a:rPr>
              <a:t>. Üyesi Aşkın ŞEN</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55992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662297217"/>
              </p:ext>
            </p:extLst>
          </p:nvPr>
        </p:nvGraphicFramePr>
        <p:xfrm>
          <a:off x="212738" y="861433"/>
          <a:ext cx="11337578" cy="5525423"/>
        </p:xfrm>
        <a:graphic>
          <a:graphicData uri="http://schemas.openxmlformats.org/drawingml/2006/table">
            <a:tbl>
              <a:tblPr firstRow="1" firstCol="1" bandRow="1"/>
              <a:tblGrid>
                <a:gridCol w="3255580">
                  <a:extLst>
                    <a:ext uri="{9D8B030D-6E8A-4147-A177-3AD203B41FA5}">
                      <a16:colId xmlns:a16="http://schemas.microsoft.com/office/drawing/2014/main" val="3100430661"/>
                    </a:ext>
                  </a:extLst>
                </a:gridCol>
                <a:gridCol w="704021">
                  <a:extLst>
                    <a:ext uri="{9D8B030D-6E8A-4147-A177-3AD203B41FA5}">
                      <a16:colId xmlns:a16="http://schemas.microsoft.com/office/drawing/2014/main" val="1780405140"/>
                    </a:ext>
                  </a:extLst>
                </a:gridCol>
                <a:gridCol w="704021">
                  <a:extLst>
                    <a:ext uri="{9D8B030D-6E8A-4147-A177-3AD203B41FA5}">
                      <a16:colId xmlns:a16="http://schemas.microsoft.com/office/drawing/2014/main" val="3265446109"/>
                    </a:ext>
                  </a:extLst>
                </a:gridCol>
                <a:gridCol w="704021">
                  <a:extLst>
                    <a:ext uri="{9D8B030D-6E8A-4147-A177-3AD203B41FA5}">
                      <a16:colId xmlns:a16="http://schemas.microsoft.com/office/drawing/2014/main" val="3702637784"/>
                    </a:ext>
                  </a:extLst>
                </a:gridCol>
                <a:gridCol w="704021">
                  <a:extLst>
                    <a:ext uri="{9D8B030D-6E8A-4147-A177-3AD203B41FA5}">
                      <a16:colId xmlns:a16="http://schemas.microsoft.com/office/drawing/2014/main" val="2413676097"/>
                    </a:ext>
                  </a:extLst>
                </a:gridCol>
                <a:gridCol w="704021">
                  <a:extLst>
                    <a:ext uri="{9D8B030D-6E8A-4147-A177-3AD203B41FA5}">
                      <a16:colId xmlns:a16="http://schemas.microsoft.com/office/drawing/2014/main" val="480771401"/>
                    </a:ext>
                  </a:extLst>
                </a:gridCol>
                <a:gridCol w="704021">
                  <a:extLst>
                    <a:ext uri="{9D8B030D-6E8A-4147-A177-3AD203B41FA5}">
                      <a16:colId xmlns:a16="http://schemas.microsoft.com/office/drawing/2014/main" val="1538058220"/>
                    </a:ext>
                  </a:extLst>
                </a:gridCol>
                <a:gridCol w="704021">
                  <a:extLst>
                    <a:ext uri="{9D8B030D-6E8A-4147-A177-3AD203B41FA5}">
                      <a16:colId xmlns:a16="http://schemas.microsoft.com/office/drawing/2014/main" val="2094377649"/>
                    </a:ext>
                  </a:extLst>
                </a:gridCol>
                <a:gridCol w="704021">
                  <a:extLst>
                    <a:ext uri="{9D8B030D-6E8A-4147-A177-3AD203B41FA5}">
                      <a16:colId xmlns:a16="http://schemas.microsoft.com/office/drawing/2014/main" val="2373846175"/>
                    </a:ext>
                  </a:extLst>
                </a:gridCol>
                <a:gridCol w="704021">
                  <a:extLst>
                    <a:ext uri="{9D8B030D-6E8A-4147-A177-3AD203B41FA5}">
                      <a16:colId xmlns:a16="http://schemas.microsoft.com/office/drawing/2014/main" val="4129147208"/>
                    </a:ext>
                  </a:extLst>
                </a:gridCol>
                <a:gridCol w="879535">
                  <a:extLst>
                    <a:ext uri="{9D8B030D-6E8A-4147-A177-3AD203B41FA5}">
                      <a16:colId xmlns:a16="http://schemas.microsoft.com/office/drawing/2014/main" val="229966130"/>
                    </a:ext>
                  </a:extLst>
                </a:gridCol>
                <a:gridCol w="866274">
                  <a:extLst>
                    <a:ext uri="{9D8B030D-6E8A-4147-A177-3AD203B41FA5}">
                      <a16:colId xmlns:a16="http://schemas.microsoft.com/office/drawing/2014/main" val="931955829"/>
                    </a:ext>
                  </a:extLst>
                </a:gridCol>
              </a:tblGrid>
              <a:tr h="932214">
                <a:tc rowSpan="2">
                  <a:txBody>
                    <a:bodyPr/>
                    <a:lstStyle/>
                    <a:p>
                      <a:pPr algn="l">
                        <a:lnSpc>
                          <a:spcPct val="115000"/>
                        </a:lnSpc>
                        <a:spcAft>
                          <a:spcPts val="0"/>
                        </a:spcAft>
                      </a:pPr>
                      <a:r>
                        <a:rPr lang="tr-TR"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DEĞİŞKENLER</a:t>
                      </a:r>
                      <a:endParaRPr lang="tr-TR" sz="2000" b="1"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80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Katılım:45</a:t>
                      </a:r>
                      <a:endParaRPr lang="tr-T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1-Tamamen 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2-Kısmen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3-Kararsızım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4-Kısmen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5- </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Tamamen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a:txBody>
                    <a:bodyPr/>
                    <a:lstStyle/>
                    <a:p>
                      <a:pPr algn="ctr">
                        <a:lnSpc>
                          <a:spcPct val="100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0"/>
                        </a:spcAft>
                      </a:pP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3738605484"/>
                  </a:ext>
                </a:extLst>
              </a:tr>
              <a:tr h="305913">
                <a:tc v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a:txBody>
                    <a:bodyPr/>
                    <a:lstStyle/>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endParaRPr lang="tr-TR" sz="1600" dirty="0">
                        <a:effectLst/>
                        <a:latin typeface="+mn-lt"/>
                        <a:ea typeface="Calibri" panose="020F0502020204030204" pitchFamily="34" charset="0"/>
                        <a:cs typeface="Times New Roman" panose="02020603050405020304" pitchFamily="18" charset="0"/>
                      </a:endParaRPr>
                    </a:p>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r>
                        <a:rPr lang="tr-TR" sz="1600" b="1" dirty="0" smtClean="0">
                          <a:effectLst/>
                          <a:latin typeface="+mn-lt"/>
                          <a:ea typeface="Times New Roman" panose="02020603050405020304" pitchFamily="18" charset="0"/>
                          <a:cs typeface="Times New Roman" panose="02020603050405020304" pitchFamily="18" charset="0"/>
                        </a:rPr>
                        <a:t>n=45)</a:t>
                      </a:r>
                      <a:endParaRPr lang="tr-TR" sz="16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996380369"/>
                  </a:ext>
                </a:extLst>
              </a:tr>
              <a:tr h="1381058">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1.Kurulun amaç ve öğrenim hedeflerine ulaşmak için teorik ve pratik ders konu ve saatleri yeterliydi.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22,2</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2,2</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15,6</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22,2</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37,8</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50000"/>
                        </a:lnSpc>
                        <a:spcAft>
                          <a:spcPts val="0"/>
                        </a:spcAft>
                      </a:pPr>
                      <a:r>
                        <a:rPr lang="tr-TR" sz="2400" b="1" dirty="0" smtClean="0">
                          <a:effectLst/>
                          <a:latin typeface="+mn-lt"/>
                          <a:ea typeface="Calibri" panose="020F0502020204030204" pitchFamily="34" charset="0"/>
                          <a:cs typeface="Times New Roman" panose="02020603050405020304" pitchFamily="18" charset="0"/>
                        </a:rPr>
                        <a:t>60,0</a:t>
                      </a:r>
                      <a:endParaRPr lang="tr-TR" sz="24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4248040165"/>
                  </a:ext>
                </a:extLst>
              </a:tr>
              <a:tr h="1381058">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2. Kurul süresince bireysel çalışıp anlamamız için yeterli serbest çalışma saati ayrılmıştı.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28,9</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8,9</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8,9</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9</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20</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15</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33,3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fontAlgn="b">
                        <a:lnSpc>
                          <a:spcPct val="150000"/>
                        </a:lnSpc>
                      </a:pPr>
                      <a:r>
                        <a:rPr lang="tr-TR" sz="2400" b="1" i="0" u="none" strike="noStrike" dirty="0" smtClean="0">
                          <a:solidFill>
                            <a:srgbClr val="000000"/>
                          </a:solidFill>
                          <a:effectLst/>
                          <a:latin typeface="Calibri" panose="020F0502020204030204" pitchFamily="34" charset="0"/>
                        </a:rPr>
                        <a:t>53,3</a:t>
                      </a:r>
                      <a:endParaRPr lang="tr-TR" sz="2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1142215999"/>
                  </a:ext>
                </a:extLst>
              </a:tr>
              <a:tr h="1035794">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3.Kurul içindeki ders konuları birbirlerini tamamlıyordu.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15,6</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6,7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9</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20</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15</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33,3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24,4</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b">
                        <a:lnSpc>
                          <a:spcPct val="150000"/>
                        </a:lnSpc>
                      </a:pPr>
                      <a:r>
                        <a:rPr lang="tr-TR" sz="2400" b="1" i="0" u="none" strike="noStrike" dirty="0" smtClean="0">
                          <a:solidFill>
                            <a:srgbClr val="000000"/>
                          </a:solidFill>
                          <a:effectLst/>
                          <a:latin typeface="Calibri" panose="020F0502020204030204" pitchFamily="34" charset="0"/>
                        </a:rPr>
                        <a:t>57,7</a:t>
                      </a:r>
                      <a:endParaRPr lang="tr-TR" sz="2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4180251230"/>
                  </a:ext>
                </a:extLst>
              </a:tr>
            </a:tbl>
          </a:graphicData>
        </a:graphic>
      </p:graphicFrame>
    </p:spTree>
    <p:extLst>
      <p:ext uri="{BB962C8B-B14F-4D97-AF65-F5344CB8AC3E}">
        <p14:creationId xmlns:p14="http://schemas.microsoft.com/office/powerpoint/2010/main" val="3012687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68599860"/>
              </p:ext>
            </p:extLst>
          </p:nvPr>
        </p:nvGraphicFramePr>
        <p:xfrm>
          <a:off x="223248" y="977046"/>
          <a:ext cx="11391236" cy="4573593"/>
        </p:xfrm>
        <a:graphic>
          <a:graphicData uri="http://schemas.openxmlformats.org/drawingml/2006/table">
            <a:tbl>
              <a:tblPr firstRow="1" firstCol="1" bandRow="1"/>
              <a:tblGrid>
                <a:gridCol w="3255580">
                  <a:extLst>
                    <a:ext uri="{9D8B030D-6E8A-4147-A177-3AD203B41FA5}">
                      <a16:colId xmlns:a16="http://schemas.microsoft.com/office/drawing/2014/main" val="3100430661"/>
                    </a:ext>
                  </a:extLst>
                </a:gridCol>
                <a:gridCol w="704021">
                  <a:extLst>
                    <a:ext uri="{9D8B030D-6E8A-4147-A177-3AD203B41FA5}">
                      <a16:colId xmlns:a16="http://schemas.microsoft.com/office/drawing/2014/main" val="1780405140"/>
                    </a:ext>
                  </a:extLst>
                </a:gridCol>
                <a:gridCol w="704021">
                  <a:extLst>
                    <a:ext uri="{9D8B030D-6E8A-4147-A177-3AD203B41FA5}">
                      <a16:colId xmlns:a16="http://schemas.microsoft.com/office/drawing/2014/main" val="3265446109"/>
                    </a:ext>
                  </a:extLst>
                </a:gridCol>
                <a:gridCol w="704021">
                  <a:extLst>
                    <a:ext uri="{9D8B030D-6E8A-4147-A177-3AD203B41FA5}">
                      <a16:colId xmlns:a16="http://schemas.microsoft.com/office/drawing/2014/main" val="3702637784"/>
                    </a:ext>
                  </a:extLst>
                </a:gridCol>
                <a:gridCol w="704021">
                  <a:extLst>
                    <a:ext uri="{9D8B030D-6E8A-4147-A177-3AD203B41FA5}">
                      <a16:colId xmlns:a16="http://schemas.microsoft.com/office/drawing/2014/main" val="2413676097"/>
                    </a:ext>
                  </a:extLst>
                </a:gridCol>
                <a:gridCol w="704021">
                  <a:extLst>
                    <a:ext uri="{9D8B030D-6E8A-4147-A177-3AD203B41FA5}">
                      <a16:colId xmlns:a16="http://schemas.microsoft.com/office/drawing/2014/main" val="480771401"/>
                    </a:ext>
                  </a:extLst>
                </a:gridCol>
                <a:gridCol w="704021">
                  <a:extLst>
                    <a:ext uri="{9D8B030D-6E8A-4147-A177-3AD203B41FA5}">
                      <a16:colId xmlns:a16="http://schemas.microsoft.com/office/drawing/2014/main" val="1538058220"/>
                    </a:ext>
                  </a:extLst>
                </a:gridCol>
                <a:gridCol w="704021">
                  <a:extLst>
                    <a:ext uri="{9D8B030D-6E8A-4147-A177-3AD203B41FA5}">
                      <a16:colId xmlns:a16="http://schemas.microsoft.com/office/drawing/2014/main" val="2094377649"/>
                    </a:ext>
                  </a:extLst>
                </a:gridCol>
                <a:gridCol w="704021">
                  <a:extLst>
                    <a:ext uri="{9D8B030D-6E8A-4147-A177-3AD203B41FA5}">
                      <a16:colId xmlns:a16="http://schemas.microsoft.com/office/drawing/2014/main" val="2373846175"/>
                    </a:ext>
                  </a:extLst>
                </a:gridCol>
                <a:gridCol w="704021">
                  <a:extLst>
                    <a:ext uri="{9D8B030D-6E8A-4147-A177-3AD203B41FA5}">
                      <a16:colId xmlns:a16="http://schemas.microsoft.com/office/drawing/2014/main" val="4129147208"/>
                    </a:ext>
                  </a:extLst>
                </a:gridCol>
                <a:gridCol w="869025">
                  <a:extLst>
                    <a:ext uri="{9D8B030D-6E8A-4147-A177-3AD203B41FA5}">
                      <a16:colId xmlns:a16="http://schemas.microsoft.com/office/drawing/2014/main" val="229966130"/>
                    </a:ext>
                  </a:extLst>
                </a:gridCol>
                <a:gridCol w="930442">
                  <a:extLst>
                    <a:ext uri="{9D8B030D-6E8A-4147-A177-3AD203B41FA5}">
                      <a16:colId xmlns:a16="http://schemas.microsoft.com/office/drawing/2014/main" val="2096744836"/>
                    </a:ext>
                  </a:extLst>
                </a:gridCol>
              </a:tblGrid>
              <a:tr h="932214">
                <a:tc rowSpan="2">
                  <a:txBody>
                    <a:bodyPr/>
                    <a:lstStyle/>
                    <a:p>
                      <a:pPr algn="l">
                        <a:lnSpc>
                          <a:spcPct val="115000"/>
                        </a:lnSpc>
                        <a:spcAft>
                          <a:spcPts val="0"/>
                        </a:spcAft>
                      </a:pPr>
                      <a:r>
                        <a:rPr lang="tr-TR"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DEĞİŞKENLER</a:t>
                      </a:r>
                      <a:endParaRPr lang="tr-TR" sz="2000" b="1"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80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Katılım: 45</a:t>
                      </a:r>
                      <a:endParaRPr lang="tr-T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1-Tamamen 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2-Kısmen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3-Kararsızım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4-Kısmen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5- </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Tamamen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a:txBody>
                    <a:bodyPr/>
                    <a:lstStyle/>
                    <a:p>
                      <a:pPr algn="ctr">
                        <a:lnSpc>
                          <a:spcPct val="100000"/>
                        </a:lnSpc>
                        <a:spcAft>
                          <a:spcPts val="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3738605484"/>
                  </a:ext>
                </a:extLst>
              </a:tr>
              <a:tr h="305913">
                <a:tc v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a:txBody>
                    <a:bodyPr/>
                    <a:lstStyle/>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endParaRPr lang="tr-TR" sz="1600" dirty="0">
                        <a:effectLst/>
                        <a:latin typeface="+mn-lt"/>
                        <a:ea typeface="Calibri" panose="020F0502020204030204" pitchFamily="34" charset="0"/>
                        <a:cs typeface="Times New Roman" panose="02020603050405020304" pitchFamily="18" charset="0"/>
                      </a:endParaRPr>
                    </a:p>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r>
                        <a:rPr lang="tr-TR" sz="1600" b="1" dirty="0" smtClean="0">
                          <a:effectLst/>
                          <a:latin typeface="+mn-lt"/>
                          <a:ea typeface="Times New Roman" panose="02020603050405020304" pitchFamily="18" charset="0"/>
                          <a:cs typeface="Times New Roman" panose="02020603050405020304" pitchFamily="18" charset="0"/>
                        </a:rPr>
                        <a:t>n=45)</a:t>
                      </a:r>
                      <a:endParaRPr lang="tr-TR" sz="16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996380369"/>
                  </a:ext>
                </a:extLst>
              </a:tr>
              <a:tr h="958951">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4.Kurul programına öğretim üyeleri uydu.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13,3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8,9</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6,7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31,1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18</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40</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b"/>
                      <a:r>
                        <a:rPr lang="tr-TR" sz="2400" b="1" i="0" u="none" strike="noStrike" dirty="0" smtClean="0">
                          <a:solidFill>
                            <a:srgbClr val="000000"/>
                          </a:solidFill>
                          <a:effectLst/>
                          <a:latin typeface="Calibri" panose="020F0502020204030204" pitchFamily="34" charset="0"/>
                        </a:rPr>
                        <a:t>71,1</a:t>
                      </a:r>
                      <a:endParaRPr lang="tr-TR" sz="2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4248040165"/>
                  </a:ext>
                </a:extLst>
              </a:tr>
              <a:tr h="893379">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5.Program değişiklikleri zamanında bildirildi.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24,4</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15,6</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8,9</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26,7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11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24,4</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fontAlgn="b"/>
                      <a:r>
                        <a:rPr lang="tr-TR" sz="2400" b="1" i="0" u="none" strike="noStrike" dirty="0" smtClean="0">
                          <a:solidFill>
                            <a:srgbClr val="000000"/>
                          </a:solidFill>
                          <a:effectLst/>
                          <a:latin typeface="Calibri" panose="020F0502020204030204" pitchFamily="34" charset="0"/>
                        </a:rPr>
                        <a:t>51,1</a:t>
                      </a:r>
                      <a:endParaRPr lang="tr-TR" sz="2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1142215999"/>
                  </a:ext>
                </a:extLst>
              </a:tr>
              <a:tr h="1035794">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6.Konuları anlatan öğretim üyeleri hastalık ve sağlıkla ilişkileri açıkladılar.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5</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11,1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2,2</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5</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11,1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16</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35,6</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18</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40</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b"/>
                      <a:r>
                        <a:rPr lang="tr-TR" sz="2400" b="1" i="0" u="none" strike="noStrike" dirty="0" smtClean="0">
                          <a:solidFill>
                            <a:srgbClr val="000000"/>
                          </a:solidFill>
                          <a:effectLst/>
                          <a:latin typeface="Calibri" panose="020F0502020204030204" pitchFamily="34" charset="0"/>
                        </a:rPr>
                        <a:t>75,6</a:t>
                      </a:r>
                      <a:endParaRPr lang="tr-TR" sz="2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4180251230"/>
                  </a:ext>
                </a:extLst>
              </a:tr>
            </a:tbl>
          </a:graphicData>
        </a:graphic>
      </p:graphicFrame>
    </p:spTree>
    <p:extLst>
      <p:ext uri="{BB962C8B-B14F-4D97-AF65-F5344CB8AC3E}">
        <p14:creationId xmlns:p14="http://schemas.microsoft.com/office/powerpoint/2010/main" val="2337329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081778685"/>
              </p:ext>
            </p:extLst>
          </p:nvPr>
        </p:nvGraphicFramePr>
        <p:xfrm>
          <a:off x="140717" y="1030014"/>
          <a:ext cx="10842593" cy="5083937"/>
        </p:xfrm>
        <a:graphic>
          <a:graphicData uri="http://schemas.openxmlformats.org/drawingml/2006/table">
            <a:tbl>
              <a:tblPr firstRow="1" firstCol="1" bandRow="1"/>
              <a:tblGrid>
                <a:gridCol w="3245141">
                  <a:extLst>
                    <a:ext uri="{9D8B030D-6E8A-4147-A177-3AD203B41FA5}">
                      <a16:colId xmlns:a16="http://schemas.microsoft.com/office/drawing/2014/main" val="3376156534"/>
                    </a:ext>
                  </a:extLst>
                </a:gridCol>
                <a:gridCol w="706693">
                  <a:extLst>
                    <a:ext uri="{9D8B030D-6E8A-4147-A177-3AD203B41FA5}">
                      <a16:colId xmlns:a16="http://schemas.microsoft.com/office/drawing/2014/main" val="828912990"/>
                    </a:ext>
                  </a:extLst>
                </a:gridCol>
                <a:gridCol w="706693">
                  <a:extLst>
                    <a:ext uri="{9D8B030D-6E8A-4147-A177-3AD203B41FA5}">
                      <a16:colId xmlns:a16="http://schemas.microsoft.com/office/drawing/2014/main" val="2021134937"/>
                    </a:ext>
                  </a:extLst>
                </a:gridCol>
                <a:gridCol w="706693">
                  <a:extLst>
                    <a:ext uri="{9D8B030D-6E8A-4147-A177-3AD203B41FA5}">
                      <a16:colId xmlns:a16="http://schemas.microsoft.com/office/drawing/2014/main" val="998865900"/>
                    </a:ext>
                  </a:extLst>
                </a:gridCol>
                <a:gridCol w="706693">
                  <a:extLst>
                    <a:ext uri="{9D8B030D-6E8A-4147-A177-3AD203B41FA5}">
                      <a16:colId xmlns:a16="http://schemas.microsoft.com/office/drawing/2014/main" val="3758118940"/>
                    </a:ext>
                  </a:extLst>
                </a:gridCol>
                <a:gridCol w="565278">
                  <a:extLst>
                    <a:ext uri="{9D8B030D-6E8A-4147-A177-3AD203B41FA5}">
                      <a16:colId xmlns:a16="http://schemas.microsoft.com/office/drawing/2014/main" val="1694873661"/>
                    </a:ext>
                  </a:extLst>
                </a:gridCol>
                <a:gridCol w="700156">
                  <a:extLst>
                    <a:ext uri="{9D8B030D-6E8A-4147-A177-3AD203B41FA5}">
                      <a16:colId xmlns:a16="http://schemas.microsoft.com/office/drawing/2014/main" val="4095274750"/>
                    </a:ext>
                  </a:extLst>
                </a:gridCol>
                <a:gridCol w="525118">
                  <a:extLst>
                    <a:ext uri="{9D8B030D-6E8A-4147-A177-3AD203B41FA5}">
                      <a16:colId xmlns:a16="http://schemas.microsoft.com/office/drawing/2014/main" val="905520888"/>
                    </a:ext>
                  </a:extLst>
                </a:gridCol>
                <a:gridCol w="700156">
                  <a:extLst>
                    <a:ext uri="{9D8B030D-6E8A-4147-A177-3AD203B41FA5}">
                      <a16:colId xmlns:a16="http://schemas.microsoft.com/office/drawing/2014/main" val="946148365"/>
                    </a:ext>
                  </a:extLst>
                </a:gridCol>
                <a:gridCol w="648675">
                  <a:extLst>
                    <a:ext uri="{9D8B030D-6E8A-4147-A177-3AD203B41FA5}">
                      <a16:colId xmlns:a16="http://schemas.microsoft.com/office/drawing/2014/main" val="1694929614"/>
                    </a:ext>
                  </a:extLst>
                </a:gridCol>
                <a:gridCol w="885063">
                  <a:extLst>
                    <a:ext uri="{9D8B030D-6E8A-4147-A177-3AD203B41FA5}">
                      <a16:colId xmlns:a16="http://schemas.microsoft.com/office/drawing/2014/main" val="416988268"/>
                    </a:ext>
                  </a:extLst>
                </a:gridCol>
                <a:gridCol w="746234">
                  <a:extLst>
                    <a:ext uri="{9D8B030D-6E8A-4147-A177-3AD203B41FA5}">
                      <a16:colId xmlns:a16="http://schemas.microsoft.com/office/drawing/2014/main" val="2294102131"/>
                    </a:ext>
                  </a:extLst>
                </a:gridCol>
              </a:tblGrid>
              <a:tr h="668740">
                <a:tc rowSpan="2">
                  <a:txBody>
                    <a:bodyPr/>
                    <a:lstStyle/>
                    <a:p>
                      <a:pPr algn="l">
                        <a:lnSpc>
                          <a:spcPct val="115000"/>
                        </a:lnSpc>
                        <a:spcAft>
                          <a:spcPts val="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DEĞİŞKENLER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Katılım </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1-Tamamen 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2-Kısmen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3-Kararsızım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4-Kısmen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5- </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Tamamen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a:txBody>
                    <a:bodyPr/>
                    <a:lstStyle/>
                    <a:p>
                      <a:pPr algn="ctr">
                        <a:lnSpc>
                          <a:spcPct val="100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0"/>
                        </a:spcAft>
                      </a:pP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904597774"/>
                  </a:ext>
                </a:extLst>
              </a:tr>
              <a:tr h="354842">
                <a:tc v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a:txBody>
                    <a:bodyPr/>
                    <a:lstStyle/>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endParaRPr lang="tr-TR" sz="1600" dirty="0">
                        <a:effectLst/>
                        <a:latin typeface="+mn-lt"/>
                        <a:ea typeface="Calibri" panose="020F0502020204030204" pitchFamily="34" charset="0"/>
                        <a:cs typeface="Times New Roman" panose="02020603050405020304" pitchFamily="18" charset="0"/>
                      </a:endParaRPr>
                    </a:p>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r>
                        <a:rPr lang="tr-TR" sz="1600" b="1" dirty="0" smtClean="0">
                          <a:effectLst/>
                          <a:latin typeface="+mn-lt"/>
                          <a:ea typeface="Times New Roman" panose="02020603050405020304" pitchFamily="18" charset="0"/>
                          <a:cs typeface="Times New Roman" panose="02020603050405020304" pitchFamily="18" charset="0"/>
                        </a:rPr>
                        <a:t>n=45)</a:t>
                      </a:r>
                      <a:endParaRPr lang="tr-TR" sz="16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3385629122"/>
                  </a:ext>
                </a:extLst>
              </a:tr>
              <a:tr h="903849">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7.Dersler anlamamı kolaylaştıracak içerikte ve yoğunluktaydı.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13,3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13,3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24,4</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24,4</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24,4</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b"/>
                      <a:r>
                        <a:rPr lang="tr-TR" sz="2400" b="1" i="0" u="none" strike="noStrike" dirty="0" smtClean="0">
                          <a:solidFill>
                            <a:srgbClr val="000000"/>
                          </a:solidFill>
                          <a:effectLst/>
                          <a:latin typeface="Calibri" panose="020F0502020204030204" pitchFamily="34" charset="0"/>
                        </a:rPr>
                        <a:t>48,8</a:t>
                      </a:r>
                      <a:endParaRPr lang="tr-TR" sz="2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2488257890"/>
                  </a:ext>
                </a:extLst>
              </a:tr>
              <a:tr h="903849">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8.Görsel ve işitsel materyaller ( video, maket, slayt) anlamamı kolaylaştırdı.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5</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11,1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5</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11,1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13,3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31,1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15</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33,3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fontAlgn="b"/>
                      <a:r>
                        <a:rPr lang="tr-TR" sz="2400" b="1" i="0" u="none" strike="noStrike" dirty="0" smtClean="0">
                          <a:solidFill>
                            <a:srgbClr val="000000"/>
                          </a:solidFill>
                          <a:effectLst/>
                          <a:latin typeface="Calibri" panose="020F0502020204030204" pitchFamily="34" charset="0"/>
                        </a:rPr>
                        <a:t>64,4</a:t>
                      </a:r>
                      <a:endParaRPr lang="tr-TR" sz="2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4126975819"/>
                  </a:ext>
                </a:extLst>
              </a:tr>
              <a:tr h="903849">
                <a:tc>
                  <a:txBody>
                    <a:bodyPr/>
                    <a:lstStyle/>
                    <a:p>
                      <a:pPr algn="l">
                        <a:lnSpc>
                          <a:spcPct val="115000"/>
                        </a:lnSpc>
                        <a:spcAft>
                          <a:spcPts val="0"/>
                        </a:spcAft>
                      </a:pPr>
                      <a:r>
                        <a:rPr lang="tr-TR" sz="2000" b="1">
                          <a:effectLst/>
                          <a:latin typeface="Cambria" panose="02040503050406030204" pitchFamily="18" charset="0"/>
                          <a:ea typeface="Times New Roman" panose="02020603050405020304" pitchFamily="18" charset="0"/>
                          <a:cs typeface="Times New Roman" panose="02020603050405020304" pitchFamily="18" charset="0"/>
                        </a:rPr>
                        <a:t>9.Bu ders kurulundaki öğrendiğim bilgiler mesleğe karşı ilgimi artırdı.</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17,8</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13,3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15,6</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24,4</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28,9</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b"/>
                      <a:r>
                        <a:rPr lang="tr-TR" sz="2400" b="1" i="0" u="none" strike="noStrike" dirty="0" smtClean="0">
                          <a:solidFill>
                            <a:srgbClr val="000000"/>
                          </a:solidFill>
                          <a:effectLst/>
                          <a:latin typeface="Calibri" panose="020F0502020204030204" pitchFamily="34" charset="0"/>
                        </a:rPr>
                        <a:t>33,3</a:t>
                      </a:r>
                      <a:endParaRPr lang="tr-TR" sz="2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1210304570"/>
                  </a:ext>
                </a:extLst>
              </a:tr>
            </a:tbl>
          </a:graphicData>
        </a:graphic>
      </p:graphicFrame>
    </p:spTree>
    <p:extLst>
      <p:ext uri="{BB962C8B-B14F-4D97-AF65-F5344CB8AC3E}">
        <p14:creationId xmlns:p14="http://schemas.microsoft.com/office/powerpoint/2010/main" val="28194411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790908468"/>
              </p:ext>
            </p:extLst>
          </p:nvPr>
        </p:nvGraphicFramePr>
        <p:xfrm>
          <a:off x="222921" y="1030014"/>
          <a:ext cx="11359479" cy="4890220"/>
        </p:xfrm>
        <a:graphic>
          <a:graphicData uri="http://schemas.openxmlformats.org/drawingml/2006/table">
            <a:tbl>
              <a:tblPr firstRow="1" firstCol="1" bandRow="1"/>
              <a:tblGrid>
                <a:gridCol w="3271841">
                  <a:extLst>
                    <a:ext uri="{9D8B030D-6E8A-4147-A177-3AD203B41FA5}">
                      <a16:colId xmlns:a16="http://schemas.microsoft.com/office/drawing/2014/main" val="3376156534"/>
                    </a:ext>
                  </a:extLst>
                </a:gridCol>
                <a:gridCol w="712508">
                  <a:extLst>
                    <a:ext uri="{9D8B030D-6E8A-4147-A177-3AD203B41FA5}">
                      <a16:colId xmlns:a16="http://schemas.microsoft.com/office/drawing/2014/main" val="828912990"/>
                    </a:ext>
                  </a:extLst>
                </a:gridCol>
                <a:gridCol w="712508">
                  <a:extLst>
                    <a:ext uri="{9D8B030D-6E8A-4147-A177-3AD203B41FA5}">
                      <a16:colId xmlns:a16="http://schemas.microsoft.com/office/drawing/2014/main" val="2021134937"/>
                    </a:ext>
                  </a:extLst>
                </a:gridCol>
                <a:gridCol w="712508">
                  <a:extLst>
                    <a:ext uri="{9D8B030D-6E8A-4147-A177-3AD203B41FA5}">
                      <a16:colId xmlns:a16="http://schemas.microsoft.com/office/drawing/2014/main" val="998865900"/>
                    </a:ext>
                  </a:extLst>
                </a:gridCol>
                <a:gridCol w="712508">
                  <a:extLst>
                    <a:ext uri="{9D8B030D-6E8A-4147-A177-3AD203B41FA5}">
                      <a16:colId xmlns:a16="http://schemas.microsoft.com/office/drawing/2014/main" val="3758118940"/>
                    </a:ext>
                  </a:extLst>
                </a:gridCol>
                <a:gridCol w="712508">
                  <a:extLst>
                    <a:ext uri="{9D8B030D-6E8A-4147-A177-3AD203B41FA5}">
                      <a16:colId xmlns:a16="http://schemas.microsoft.com/office/drawing/2014/main" val="1694873661"/>
                    </a:ext>
                  </a:extLst>
                </a:gridCol>
                <a:gridCol w="712508">
                  <a:extLst>
                    <a:ext uri="{9D8B030D-6E8A-4147-A177-3AD203B41FA5}">
                      <a16:colId xmlns:a16="http://schemas.microsoft.com/office/drawing/2014/main" val="4095274750"/>
                    </a:ext>
                  </a:extLst>
                </a:gridCol>
                <a:gridCol w="537841">
                  <a:extLst>
                    <a:ext uri="{9D8B030D-6E8A-4147-A177-3AD203B41FA5}">
                      <a16:colId xmlns:a16="http://schemas.microsoft.com/office/drawing/2014/main" val="905520888"/>
                    </a:ext>
                  </a:extLst>
                </a:gridCol>
                <a:gridCol w="737060">
                  <a:extLst>
                    <a:ext uri="{9D8B030D-6E8A-4147-A177-3AD203B41FA5}">
                      <a16:colId xmlns:a16="http://schemas.microsoft.com/office/drawing/2014/main" val="946148365"/>
                    </a:ext>
                  </a:extLst>
                </a:gridCol>
                <a:gridCol w="591725">
                  <a:extLst>
                    <a:ext uri="{9D8B030D-6E8A-4147-A177-3AD203B41FA5}">
                      <a16:colId xmlns:a16="http://schemas.microsoft.com/office/drawing/2014/main" val="1694929614"/>
                    </a:ext>
                  </a:extLst>
                </a:gridCol>
                <a:gridCol w="903227">
                  <a:extLst>
                    <a:ext uri="{9D8B030D-6E8A-4147-A177-3AD203B41FA5}">
                      <a16:colId xmlns:a16="http://schemas.microsoft.com/office/drawing/2014/main" val="416988268"/>
                    </a:ext>
                  </a:extLst>
                </a:gridCol>
                <a:gridCol w="1042737">
                  <a:extLst>
                    <a:ext uri="{9D8B030D-6E8A-4147-A177-3AD203B41FA5}">
                      <a16:colId xmlns:a16="http://schemas.microsoft.com/office/drawing/2014/main" val="2294102131"/>
                    </a:ext>
                  </a:extLst>
                </a:gridCol>
              </a:tblGrid>
              <a:tr h="668740">
                <a:tc rowSpan="2">
                  <a:txBody>
                    <a:bodyPr/>
                    <a:lstStyle/>
                    <a:p>
                      <a:pPr algn="l">
                        <a:lnSpc>
                          <a:spcPct val="115000"/>
                        </a:lnSpc>
                        <a:spcAft>
                          <a:spcPts val="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DEĞİŞKENLER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Katılım </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 45</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1-Tamamen 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2-Kısmen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3-Kararsızım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4-Kısmen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5- </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Tamamen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a:txBody>
                    <a:bodyPr/>
                    <a:lstStyle/>
                    <a:p>
                      <a:pPr algn="ctr">
                        <a:lnSpc>
                          <a:spcPct val="100000"/>
                        </a:lnSpc>
                        <a:spcAft>
                          <a:spcPts val="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904597774"/>
                  </a:ext>
                </a:extLst>
              </a:tr>
              <a:tr h="354842">
                <a:tc v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a:txBody>
                    <a:bodyPr/>
                    <a:lstStyle/>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endParaRPr lang="tr-TR" sz="1600" dirty="0">
                        <a:effectLst/>
                        <a:latin typeface="+mn-lt"/>
                        <a:ea typeface="Calibri" panose="020F0502020204030204" pitchFamily="34" charset="0"/>
                        <a:cs typeface="Times New Roman" panose="02020603050405020304" pitchFamily="18" charset="0"/>
                      </a:endParaRPr>
                    </a:p>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r>
                        <a:rPr lang="tr-TR" sz="1600" b="1" dirty="0" smtClean="0">
                          <a:effectLst/>
                          <a:latin typeface="+mn-lt"/>
                          <a:ea typeface="Times New Roman" panose="02020603050405020304" pitchFamily="18" charset="0"/>
                          <a:cs typeface="Times New Roman" panose="02020603050405020304" pitchFamily="18" charset="0"/>
                        </a:rPr>
                        <a:t>n=45)</a:t>
                      </a:r>
                      <a:endParaRPr lang="tr-TR" sz="16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3385629122"/>
                  </a:ext>
                </a:extLst>
              </a:tr>
              <a:tr h="903849">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10.Öğretim üyeleri interaktif ders işleyerek derslerde dikkatimizi canlı tuttu.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15,6</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6,7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15,6</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26,7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16</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35,6</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b"/>
                      <a:r>
                        <a:rPr lang="tr-TR" sz="2400" b="1" i="0" u="none" strike="noStrike" dirty="0" smtClean="0">
                          <a:solidFill>
                            <a:srgbClr val="000000"/>
                          </a:solidFill>
                          <a:effectLst/>
                          <a:latin typeface="Calibri" panose="020F0502020204030204" pitchFamily="34" charset="0"/>
                        </a:rPr>
                        <a:t>62,3</a:t>
                      </a:r>
                      <a:endParaRPr lang="tr-TR" sz="2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2488257890"/>
                  </a:ext>
                </a:extLst>
              </a:tr>
              <a:tr h="903849">
                <a:tc>
                  <a:txBody>
                    <a:bodyPr/>
                    <a:lstStyle/>
                    <a:p>
                      <a:pPr algn="l">
                        <a:lnSpc>
                          <a:spcPct val="100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11.Kuruldaki pratikler dersi anlamamı kolaylaştırdı.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17,8</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8,9</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6,7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31,1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16</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35,6</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fontAlgn="b"/>
                      <a:r>
                        <a:rPr lang="tr-TR" sz="2400" b="1" i="0" u="none" strike="noStrike" dirty="0" smtClean="0">
                          <a:solidFill>
                            <a:srgbClr val="000000"/>
                          </a:solidFill>
                          <a:effectLst/>
                          <a:latin typeface="Calibri" panose="020F0502020204030204" pitchFamily="34" charset="0"/>
                        </a:rPr>
                        <a:t>66,7</a:t>
                      </a:r>
                      <a:endParaRPr lang="tr-TR" sz="2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4126975819"/>
                  </a:ext>
                </a:extLst>
              </a:tr>
              <a:tr h="903849">
                <a:tc>
                  <a:txBody>
                    <a:bodyPr/>
                    <a:lstStyle/>
                    <a:p>
                      <a:pPr algn="l">
                        <a:lnSpc>
                          <a:spcPct val="100000"/>
                        </a:lnSpc>
                        <a:spcAft>
                          <a:spcPts val="0"/>
                        </a:spcAft>
                      </a:pPr>
                      <a:r>
                        <a:rPr lang="tr-TR" sz="2000" b="1" dirty="0" smtClean="0">
                          <a:effectLst/>
                          <a:latin typeface="Cambria" panose="02040503050406030204" pitchFamily="18" charset="0"/>
                          <a:ea typeface="Times New Roman" panose="02020603050405020304" pitchFamily="18" charset="0"/>
                          <a:cs typeface="Times New Roman" panose="02020603050405020304" pitchFamily="18" charset="0"/>
                        </a:rPr>
                        <a:t>12.Kurul </a:t>
                      </a: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sürecinde kullanılan derslik, laboratuvar gibi fiziksel ortamlar ve kullanılan materyaller yeterliydi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28,9</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5</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11,1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6,7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28,9</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11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24,4</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b"/>
                      <a:r>
                        <a:rPr lang="tr-TR" sz="2400" b="1" i="0" u="none" strike="noStrike" dirty="0" smtClean="0">
                          <a:solidFill>
                            <a:srgbClr val="000000"/>
                          </a:solidFill>
                          <a:effectLst/>
                          <a:latin typeface="Calibri" panose="020F0502020204030204" pitchFamily="34" charset="0"/>
                        </a:rPr>
                        <a:t>33,3</a:t>
                      </a:r>
                      <a:endParaRPr lang="tr-TR" sz="2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1210304570"/>
                  </a:ext>
                </a:extLst>
              </a:tr>
            </a:tbl>
          </a:graphicData>
        </a:graphic>
      </p:graphicFrame>
    </p:spTree>
    <p:extLst>
      <p:ext uri="{BB962C8B-B14F-4D97-AF65-F5344CB8AC3E}">
        <p14:creationId xmlns:p14="http://schemas.microsoft.com/office/powerpoint/2010/main" val="17931082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411950931"/>
              </p:ext>
            </p:extLst>
          </p:nvPr>
        </p:nvGraphicFramePr>
        <p:xfrm>
          <a:off x="124249" y="482220"/>
          <a:ext cx="11079779" cy="5714160"/>
        </p:xfrm>
        <a:graphic>
          <a:graphicData uri="http://schemas.openxmlformats.org/drawingml/2006/table">
            <a:tbl>
              <a:tblPr firstRow="1" firstCol="1" bandRow="1"/>
              <a:tblGrid>
                <a:gridCol w="3275879">
                  <a:extLst>
                    <a:ext uri="{9D8B030D-6E8A-4147-A177-3AD203B41FA5}">
                      <a16:colId xmlns:a16="http://schemas.microsoft.com/office/drawing/2014/main" val="3376156534"/>
                    </a:ext>
                  </a:extLst>
                </a:gridCol>
                <a:gridCol w="713387">
                  <a:extLst>
                    <a:ext uri="{9D8B030D-6E8A-4147-A177-3AD203B41FA5}">
                      <a16:colId xmlns:a16="http://schemas.microsoft.com/office/drawing/2014/main" val="828912990"/>
                    </a:ext>
                  </a:extLst>
                </a:gridCol>
                <a:gridCol w="713387">
                  <a:extLst>
                    <a:ext uri="{9D8B030D-6E8A-4147-A177-3AD203B41FA5}">
                      <a16:colId xmlns:a16="http://schemas.microsoft.com/office/drawing/2014/main" val="2021134937"/>
                    </a:ext>
                  </a:extLst>
                </a:gridCol>
                <a:gridCol w="713387">
                  <a:extLst>
                    <a:ext uri="{9D8B030D-6E8A-4147-A177-3AD203B41FA5}">
                      <a16:colId xmlns:a16="http://schemas.microsoft.com/office/drawing/2014/main" val="998865900"/>
                    </a:ext>
                  </a:extLst>
                </a:gridCol>
                <a:gridCol w="718244">
                  <a:extLst>
                    <a:ext uri="{9D8B030D-6E8A-4147-A177-3AD203B41FA5}">
                      <a16:colId xmlns:a16="http://schemas.microsoft.com/office/drawing/2014/main" val="3758118940"/>
                    </a:ext>
                  </a:extLst>
                </a:gridCol>
                <a:gridCol w="519697">
                  <a:extLst>
                    <a:ext uri="{9D8B030D-6E8A-4147-A177-3AD203B41FA5}">
                      <a16:colId xmlns:a16="http://schemas.microsoft.com/office/drawing/2014/main" val="1694873661"/>
                    </a:ext>
                  </a:extLst>
                </a:gridCol>
                <a:gridCol w="686001">
                  <a:extLst>
                    <a:ext uri="{9D8B030D-6E8A-4147-A177-3AD203B41FA5}">
                      <a16:colId xmlns:a16="http://schemas.microsoft.com/office/drawing/2014/main" val="4095274750"/>
                    </a:ext>
                  </a:extLst>
                </a:gridCol>
                <a:gridCol w="644424">
                  <a:extLst>
                    <a:ext uri="{9D8B030D-6E8A-4147-A177-3AD203B41FA5}">
                      <a16:colId xmlns:a16="http://schemas.microsoft.com/office/drawing/2014/main" val="905520888"/>
                    </a:ext>
                  </a:extLst>
                </a:gridCol>
                <a:gridCol w="737970">
                  <a:extLst>
                    <a:ext uri="{9D8B030D-6E8A-4147-A177-3AD203B41FA5}">
                      <a16:colId xmlns:a16="http://schemas.microsoft.com/office/drawing/2014/main" val="946148365"/>
                    </a:ext>
                  </a:extLst>
                </a:gridCol>
                <a:gridCol w="675607">
                  <a:extLst>
                    <a:ext uri="{9D8B030D-6E8A-4147-A177-3AD203B41FA5}">
                      <a16:colId xmlns:a16="http://schemas.microsoft.com/office/drawing/2014/main" val="1694929614"/>
                    </a:ext>
                  </a:extLst>
                </a:gridCol>
                <a:gridCol w="789940">
                  <a:extLst>
                    <a:ext uri="{9D8B030D-6E8A-4147-A177-3AD203B41FA5}">
                      <a16:colId xmlns:a16="http://schemas.microsoft.com/office/drawing/2014/main" val="416988268"/>
                    </a:ext>
                  </a:extLst>
                </a:gridCol>
                <a:gridCol w="891856">
                  <a:extLst>
                    <a:ext uri="{9D8B030D-6E8A-4147-A177-3AD203B41FA5}">
                      <a16:colId xmlns:a16="http://schemas.microsoft.com/office/drawing/2014/main" val="2294102131"/>
                    </a:ext>
                  </a:extLst>
                </a:gridCol>
              </a:tblGrid>
              <a:tr h="772312">
                <a:tc rowSpan="2">
                  <a:txBody>
                    <a:bodyPr/>
                    <a:lstStyle/>
                    <a:p>
                      <a:pPr algn="ctr">
                        <a:lnSpc>
                          <a:spcPct val="115000"/>
                        </a:lnSpc>
                        <a:spcAft>
                          <a:spcPts val="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DEĞİŞKENLER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Katılım </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 45</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2">
                  <a:txBody>
                    <a:bodyPr/>
                    <a:lstStyle/>
                    <a:p>
                      <a:pPr algn="ctr">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1-Tamamen katılmıyorum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2000" b="1" dirty="0" smtClean="0">
                          <a:effectLst/>
                          <a:latin typeface="Cambria" panose="02040503050406030204" pitchFamily="18" charset="0"/>
                          <a:ea typeface="Times New Roman" panose="02020603050405020304" pitchFamily="18" charset="0"/>
                          <a:cs typeface="Times New Roman" panose="02020603050405020304" pitchFamily="18" charset="0"/>
                        </a:rPr>
                        <a:t>2-Kısmen </a:t>
                      </a: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katılmıyorum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2000" b="1" dirty="0" smtClean="0">
                          <a:effectLst/>
                          <a:latin typeface="Cambria" panose="02040503050406030204" pitchFamily="18" charset="0"/>
                          <a:ea typeface="Times New Roman" panose="02020603050405020304" pitchFamily="18" charset="0"/>
                          <a:cs typeface="Times New Roman" panose="02020603050405020304" pitchFamily="18" charset="0"/>
                        </a:rPr>
                        <a:t>3-Kararsızım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2000" b="1" dirty="0" smtClean="0">
                          <a:effectLst/>
                          <a:latin typeface="Cambria" panose="02040503050406030204" pitchFamily="18" charset="0"/>
                          <a:ea typeface="Times New Roman" panose="02020603050405020304" pitchFamily="18" charset="0"/>
                          <a:cs typeface="Times New Roman" panose="02020603050405020304" pitchFamily="18" charset="0"/>
                        </a:rPr>
                        <a:t>4-Kısmen </a:t>
                      </a: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20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5- </a:t>
                      </a:r>
                      <a:r>
                        <a:rPr lang="tr-TR" sz="2000" b="1" dirty="0" smtClean="0">
                          <a:effectLst/>
                          <a:latin typeface="Cambria" panose="02040503050406030204" pitchFamily="18" charset="0"/>
                          <a:ea typeface="Times New Roman" panose="02020603050405020304" pitchFamily="18" charset="0"/>
                          <a:cs typeface="Times New Roman" panose="02020603050405020304" pitchFamily="18" charset="0"/>
                        </a:rPr>
                        <a:t>Tamamen </a:t>
                      </a: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20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a:txBody>
                    <a:bodyPr/>
                    <a:lstStyle/>
                    <a:p>
                      <a:pPr algn="ctr">
                        <a:lnSpc>
                          <a:spcPct val="100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0"/>
                        </a:spcAft>
                      </a:pP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904597774"/>
                  </a:ext>
                </a:extLst>
              </a:tr>
              <a:tr h="440008">
                <a:tc vMerge="1">
                  <a:txBody>
                    <a:bodyPr/>
                    <a:lstStyle/>
                    <a:p>
                      <a:endParaRPr lang="tr-TR"/>
                    </a:p>
                  </a:txBody>
                  <a:tcPr/>
                </a:tc>
                <a:tc gridSpan="2">
                  <a:txBody>
                    <a:bodyPr/>
                    <a:lstStyle/>
                    <a:p>
                      <a:pPr algn="ctr">
                        <a:lnSpc>
                          <a:spcPts val="1300"/>
                        </a:lnSpc>
                        <a:spcAft>
                          <a:spcPts val="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 </a:t>
                      </a: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ctr">
                        <a:lnSpc>
                          <a:spcPts val="1300"/>
                        </a:lnSpc>
                        <a:spcAft>
                          <a:spcPts val="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 </a:t>
                      </a: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ctr">
                        <a:lnSpc>
                          <a:spcPts val="1300"/>
                        </a:lnSpc>
                        <a:spcAft>
                          <a:spcPts val="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 </a:t>
                      </a: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20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ctr">
                        <a:lnSpc>
                          <a:spcPts val="1300"/>
                        </a:lnSpc>
                        <a:spcAft>
                          <a:spcPts val="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 </a:t>
                      </a: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20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ctr">
                        <a:lnSpc>
                          <a:spcPts val="1300"/>
                        </a:lnSpc>
                        <a:spcAft>
                          <a:spcPts val="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 </a:t>
                      </a: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20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a:txBody>
                    <a:bodyPr/>
                    <a:lstStyle/>
                    <a:p>
                      <a:pPr algn="ctr">
                        <a:lnSpc>
                          <a:spcPts val="1500"/>
                        </a:lnSpc>
                        <a:spcAft>
                          <a:spcPts val="0"/>
                        </a:spcAft>
                      </a:pPr>
                      <a:r>
                        <a:rPr lang="tr-TR" sz="2000" b="1" dirty="0">
                          <a:effectLst/>
                          <a:latin typeface="+mn-lt"/>
                          <a:ea typeface="Times New Roman" panose="02020603050405020304" pitchFamily="18" charset="0"/>
                          <a:cs typeface="Times New Roman" panose="02020603050405020304" pitchFamily="18" charset="0"/>
                        </a:rPr>
                        <a:t>%</a:t>
                      </a:r>
                      <a:endParaRPr lang="tr-TR" sz="2000" dirty="0">
                        <a:effectLst/>
                        <a:latin typeface="+mn-lt"/>
                        <a:ea typeface="Calibri" panose="020F0502020204030204" pitchFamily="34" charset="0"/>
                        <a:cs typeface="Times New Roman" panose="02020603050405020304" pitchFamily="18" charset="0"/>
                      </a:endParaRPr>
                    </a:p>
                    <a:p>
                      <a:pPr algn="ctr">
                        <a:lnSpc>
                          <a:spcPts val="1500"/>
                        </a:lnSpc>
                        <a:spcAft>
                          <a:spcPts val="0"/>
                        </a:spcAft>
                      </a:pPr>
                      <a:r>
                        <a:rPr lang="tr-TR" sz="2000" b="1" dirty="0">
                          <a:effectLst/>
                          <a:latin typeface="+mn-lt"/>
                          <a:ea typeface="Times New Roman" panose="02020603050405020304" pitchFamily="18" charset="0"/>
                          <a:cs typeface="Times New Roman" panose="02020603050405020304" pitchFamily="18" charset="0"/>
                        </a:rPr>
                        <a:t>(</a:t>
                      </a:r>
                      <a:r>
                        <a:rPr lang="tr-TR" sz="2000" b="1" dirty="0" smtClean="0">
                          <a:effectLst/>
                          <a:latin typeface="+mn-lt"/>
                          <a:ea typeface="Times New Roman" panose="02020603050405020304" pitchFamily="18" charset="0"/>
                          <a:cs typeface="Times New Roman" panose="02020603050405020304" pitchFamily="18" charset="0"/>
                        </a:rPr>
                        <a:t>n=45)</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3385629122"/>
                  </a:ext>
                </a:extLst>
              </a:tr>
              <a:tr h="704013">
                <a:tc>
                  <a:txBody>
                    <a:bodyPr/>
                    <a:lstStyle/>
                    <a:p>
                      <a:pPr algn="ctr">
                        <a:lnSpc>
                          <a:spcPct val="100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13.Bu kurulda aldığım eğitimden memnunum.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13,3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17,8</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22,2</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28,9</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17,8</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b"/>
                      <a:r>
                        <a:rPr lang="tr-TR" sz="2400" b="1" i="0" u="none" strike="noStrike" dirty="0" smtClean="0">
                          <a:solidFill>
                            <a:srgbClr val="000000"/>
                          </a:solidFill>
                          <a:effectLst/>
                          <a:latin typeface="Calibri" panose="020F0502020204030204" pitchFamily="34" charset="0"/>
                        </a:rPr>
                        <a:t>46,7</a:t>
                      </a:r>
                      <a:endParaRPr lang="tr-TR" sz="2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2488257890"/>
                  </a:ext>
                </a:extLst>
              </a:tr>
              <a:tr h="1056020">
                <a:tc>
                  <a:txBody>
                    <a:bodyPr/>
                    <a:lstStyle/>
                    <a:p>
                      <a:pPr algn="ctr">
                        <a:lnSpc>
                          <a:spcPct val="100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14.Kurulun amaç ve öğrenim hedeflerine ulaştığımı düşünüyorum.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9</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20,0</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13,3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24,4</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22,2</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9</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20,0</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fontAlgn="b"/>
                      <a:r>
                        <a:rPr lang="tr-TR" sz="2400" b="1" i="0" u="none" strike="noStrike" dirty="0" smtClean="0">
                          <a:solidFill>
                            <a:srgbClr val="000000"/>
                          </a:solidFill>
                          <a:effectLst/>
                          <a:latin typeface="Calibri" panose="020F0502020204030204" pitchFamily="34" charset="0"/>
                        </a:rPr>
                        <a:t>42,2</a:t>
                      </a:r>
                      <a:endParaRPr lang="tr-TR" sz="2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4126975819"/>
                  </a:ext>
                </a:extLst>
              </a:tr>
              <a:tr h="2112039">
                <a:tc>
                  <a:txBody>
                    <a:bodyPr/>
                    <a:lstStyle/>
                    <a:p>
                      <a:pPr algn="ctr">
                        <a:lnSpc>
                          <a:spcPct val="100000"/>
                        </a:lnSpc>
                        <a:spcAft>
                          <a:spcPts val="0"/>
                        </a:spcAft>
                      </a:pPr>
                      <a:r>
                        <a:rPr lang="tr-TR" sz="2000" b="1" dirty="0" smtClean="0">
                          <a:effectLst/>
                          <a:latin typeface="Cambria" panose="02040503050406030204" pitchFamily="18" charset="0"/>
                          <a:ea typeface="Times New Roman" panose="02020603050405020304" pitchFamily="18" charset="0"/>
                          <a:cs typeface="Times New Roman" panose="02020603050405020304" pitchFamily="18" charset="0"/>
                        </a:rPr>
                        <a:t>15.Kurul sonu sınavının kurul boyu öğretilenleri kapsadığını ve öğrendiklerimi nesnel bir şekilde ölçtüğünü düşünüyorum.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15</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33,3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6,7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24,4</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9</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20,0</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15,6</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b"/>
                      <a:r>
                        <a:rPr lang="tr-TR" sz="2400" b="1" i="0" u="none" strike="noStrike" dirty="0" smtClean="0">
                          <a:solidFill>
                            <a:srgbClr val="000000"/>
                          </a:solidFill>
                          <a:effectLst/>
                          <a:latin typeface="Calibri" panose="020F0502020204030204" pitchFamily="34" charset="0"/>
                        </a:rPr>
                        <a:t>35,6</a:t>
                      </a:r>
                      <a:endParaRPr lang="tr-TR" sz="2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1210304570"/>
                  </a:ext>
                </a:extLst>
              </a:tr>
            </a:tbl>
          </a:graphicData>
        </a:graphic>
      </p:graphicFrame>
    </p:spTree>
    <p:extLst>
      <p:ext uri="{BB962C8B-B14F-4D97-AF65-F5344CB8AC3E}">
        <p14:creationId xmlns:p14="http://schemas.microsoft.com/office/powerpoint/2010/main" val="4231540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KURULLA İLGİLİ ÖĞRENCİLERİN OLUMLU GÖRÜŞLERİ</a:t>
            </a:r>
            <a:endParaRPr lang="tr-TR" dirty="0"/>
          </a:p>
        </p:txBody>
      </p:sp>
      <p:sp>
        <p:nvSpPr>
          <p:cNvPr id="3" name="İçerik Yer Tutucusu 2"/>
          <p:cNvSpPr>
            <a:spLocks noGrp="1"/>
          </p:cNvSpPr>
          <p:nvPr>
            <p:ph idx="1"/>
          </p:nvPr>
        </p:nvSpPr>
        <p:spPr>
          <a:xfrm>
            <a:off x="609600" y="1860331"/>
            <a:ext cx="10972800" cy="4265833"/>
          </a:xfrm>
        </p:spPr>
        <p:txBody>
          <a:bodyPr>
            <a:normAutofit/>
          </a:bodyPr>
          <a:lstStyle/>
          <a:p>
            <a:r>
              <a:rPr lang="tr-TR" sz="2800" dirty="0"/>
              <a:t>*</a:t>
            </a:r>
            <a:r>
              <a:rPr lang="tr-TR" sz="2800" dirty="0">
                <a:solidFill>
                  <a:srgbClr val="FF0000"/>
                </a:solidFill>
              </a:rPr>
              <a:t>Olumlu Ve Olumsuz Öğrenci Geri Bildirimleri Kurul Değerlendirme Toplantısında Gündeme Getirilerek Değerlendirilmiştir.</a:t>
            </a:r>
          </a:p>
          <a:p>
            <a:pPr lvl="0"/>
            <a:endParaRPr lang="tr-TR"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317638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KURULLA İLGİLİ ÖĞRENCİLERİN OLUMSUZ GÖRÜŞLERİ</a:t>
            </a:r>
            <a:endParaRPr lang="tr-TR" dirty="0"/>
          </a:p>
        </p:txBody>
      </p:sp>
      <p:sp>
        <p:nvSpPr>
          <p:cNvPr id="3" name="İçerik Yer Tutucusu 2"/>
          <p:cNvSpPr>
            <a:spLocks noGrp="1"/>
          </p:cNvSpPr>
          <p:nvPr>
            <p:ph idx="1"/>
          </p:nvPr>
        </p:nvSpPr>
        <p:spPr/>
        <p:txBody>
          <a:bodyPr>
            <a:normAutofit/>
          </a:bodyPr>
          <a:lstStyle/>
          <a:p>
            <a:r>
              <a:rPr lang="tr-TR" dirty="0"/>
              <a:t>*</a:t>
            </a:r>
            <a:r>
              <a:rPr lang="tr-TR" dirty="0">
                <a:solidFill>
                  <a:srgbClr val="FF0000"/>
                </a:solidFill>
              </a:rPr>
              <a:t>Olumlu Ve Olumsuz Öğrenci Geri Bildirimleri Kurul Değerlendirme Toplantısında Gündeme Getirilerek Değerlendirilmiştir.</a:t>
            </a:r>
          </a:p>
          <a:p>
            <a:endParaRPr lang="tr-TR" dirty="0"/>
          </a:p>
        </p:txBody>
      </p:sp>
    </p:spTree>
    <p:extLst>
      <p:ext uri="{BB962C8B-B14F-4D97-AF65-F5344CB8AC3E}">
        <p14:creationId xmlns:p14="http://schemas.microsoft.com/office/powerpoint/2010/main" val="39328430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
            </a:r>
            <a:br>
              <a:rPr lang="tr-TR" dirty="0" smtClean="0"/>
            </a:br>
            <a:endParaRPr lang="tr-TR" dirty="0"/>
          </a:p>
        </p:txBody>
      </p:sp>
      <p:sp>
        <p:nvSpPr>
          <p:cNvPr id="3" name="Alt Başlık 2"/>
          <p:cNvSpPr>
            <a:spLocks noGrp="1"/>
          </p:cNvSpPr>
          <p:nvPr>
            <p:ph type="subTitle" idx="1"/>
          </p:nvPr>
        </p:nvSpPr>
        <p:spPr/>
        <p:txBody>
          <a:bodyPr/>
          <a:lstStyle/>
          <a:p>
            <a:r>
              <a:rPr lang="tr-TR" b="1" dirty="0" smtClean="0"/>
              <a:t>TEŞEKKÜRLER</a:t>
            </a:r>
            <a:endParaRPr lang="tr-TR" b="1" dirty="0"/>
          </a:p>
        </p:txBody>
      </p:sp>
    </p:spTree>
    <p:extLst>
      <p:ext uri="{BB962C8B-B14F-4D97-AF65-F5344CB8AC3E}">
        <p14:creationId xmlns:p14="http://schemas.microsoft.com/office/powerpoint/2010/main" val="519808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idx="1"/>
            <p:extLst>
              <p:ext uri="{D42A27DB-BD31-4B8C-83A1-F6EECF244321}">
                <p14:modId xmlns:p14="http://schemas.microsoft.com/office/powerpoint/2010/main" val="3476582801"/>
              </p:ext>
            </p:extLst>
          </p:nvPr>
        </p:nvGraphicFramePr>
        <p:xfrm>
          <a:off x="561474" y="385010"/>
          <a:ext cx="11087187" cy="6794229"/>
        </p:xfrm>
        <a:graphic>
          <a:graphicData uri="http://schemas.openxmlformats.org/drawingml/2006/table">
            <a:tbl>
              <a:tblPr firstRow="1" firstCol="1" bandRow="1"/>
              <a:tblGrid>
                <a:gridCol w="4017082">
                  <a:extLst>
                    <a:ext uri="{9D8B030D-6E8A-4147-A177-3AD203B41FA5}">
                      <a16:colId xmlns:a16="http://schemas.microsoft.com/office/drawing/2014/main" val="895329836"/>
                    </a:ext>
                  </a:extLst>
                </a:gridCol>
                <a:gridCol w="3174333">
                  <a:extLst>
                    <a:ext uri="{9D8B030D-6E8A-4147-A177-3AD203B41FA5}">
                      <a16:colId xmlns:a16="http://schemas.microsoft.com/office/drawing/2014/main" val="1054591"/>
                    </a:ext>
                  </a:extLst>
                </a:gridCol>
                <a:gridCol w="2498016">
                  <a:extLst>
                    <a:ext uri="{9D8B030D-6E8A-4147-A177-3AD203B41FA5}">
                      <a16:colId xmlns:a16="http://schemas.microsoft.com/office/drawing/2014/main" val="2669579724"/>
                    </a:ext>
                  </a:extLst>
                </a:gridCol>
                <a:gridCol w="1397756">
                  <a:extLst>
                    <a:ext uri="{9D8B030D-6E8A-4147-A177-3AD203B41FA5}">
                      <a16:colId xmlns:a16="http://schemas.microsoft.com/office/drawing/2014/main" val="2117055968"/>
                    </a:ext>
                  </a:extLst>
                </a:gridCol>
              </a:tblGrid>
              <a:tr h="886019">
                <a:tc>
                  <a:txBody>
                    <a:bodyPr/>
                    <a:lstStyle/>
                    <a:p>
                      <a:pPr algn="just">
                        <a:lnSpc>
                          <a:spcPct val="115000"/>
                        </a:lnSpc>
                        <a:spcAft>
                          <a:spcPts val="0"/>
                        </a:spcAft>
                        <a:tabLst>
                          <a:tab pos="2057400" algn="l"/>
                          <a:tab pos="2250440" algn="l"/>
                          <a:tab pos="2340610" algn="l"/>
                          <a:tab pos="2430780" algn="l"/>
                        </a:tabLst>
                      </a:pPr>
                      <a:r>
                        <a:rPr lang="tr-TR"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9050" cap="flat" cmpd="sng" algn="ctr">
                      <a:solidFill>
                        <a:srgbClr val="95B3D7"/>
                      </a:solidFill>
                      <a:prstDash val="solid"/>
                      <a:round/>
                      <a:headEnd type="none" w="med" len="med"/>
                      <a:tailEnd type="none" w="med" len="med"/>
                    </a:lnB>
                    <a:solidFill>
                      <a:srgbClr val="B8CCE4"/>
                    </a:solidFill>
                  </a:tcPr>
                </a:tc>
                <a:tc>
                  <a:txBody>
                    <a:bodyPr/>
                    <a:lstStyle/>
                    <a:p>
                      <a:pPr algn="ctr">
                        <a:lnSpc>
                          <a:spcPct val="115000"/>
                        </a:lnSpc>
                        <a:spcAft>
                          <a:spcPts val="0"/>
                        </a:spcAft>
                        <a:tabLst>
                          <a:tab pos="2057400" algn="l"/>
                          <a:tab pos="2250440" algn="l"/>
                          <a:tab pos="2340610" algn="l"/>
                          <a:tab pos="2430780" algn="l"/>
                        </a:tabLst>
                      </a:pPr>
                      <a:r>
                        <a:rPr lang="tr-TR" sz="2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Hafta</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9050" cap="flat" cmpd="sng" algn="ctr">
                      <a:solidFill>
                        <a:srgbClr val="95B3D7"/>
                      </a:solidFill>
                      <a:prstDash val="solid"/>
                      <a:round/>
                      <a:headEnd type="none" w="med" len="med"/>
                      <a:tailEnd type="none" w="med" len="med"/>
                    </a:lnB>
                    <a:solidFill>
                      <a:srgbClr val="B8CCE4"/>
                    </a:solidFill>
                  </a:tcPr>
                </a:tc>
                <a:tc>
                  <a:txBody>
                    <a:bodyPr/>
                    <a:lstStyle/>
                    <a:p>
                      <a:pPr algn="ctr">
                        <a:lnSpc>
                          <a:spcPct val="115000"/>
                        </a:lnSpc>
                        <a:spcAft>
                          <a:spcPts val="0"/>
                        </a:spcAft>
                        <a:tabLst>
                          <a:tab pos="2057400" algn="l"/>
                          <a:tab pos="2250440" algn="l"/>
                          <a:tab pos="2340610" algn="l"/>
                          <a:tab pos="2430780" algn="l"/>
                        </a:tabLst>
                      </a:pPr>
                      <a:r>
                        <a:rPr lang="tr-TR" sz="2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Saat</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9050" cap="flat" cmpd="sng" algn="ctr">
                      <a:solidFill>
                        <a:srgbClr val="95B3D7"/>
                      </a:solidFill>
                      <a:prstDash val="solid"/>
                      <a:round/>
                      <a:headEnd type="none" w="med" len="med"/>
                      <a:tailEnd type="none" w="med" len="med"/>
                    </a:lnB>
                    <a:solidFill>
                      <a:srgbClr val="B8CCE4"/>
                    </a:solidFill>
                  </a:tcPr>
                </a:tc>
                <a:tc>
                  <a:txBody>
                    <a:bodyPr/>
                    <a:lstStyle/>
                    <a:p>
                      <a:pPr algn="ctr">
                        <a:lnSpc>
                          <a:spcPct val="115000"/>
                        </a:lnSpc>
                        <a:spcAft>
                          <a:spcPts val="0"/>
                        </a:spcAft>
                        <a:tabLst>
                          <a:tab pos="2057400" algn="l"/>
                          <a:tab pos="2250440" algn="l"/>
                          <a:tab pos="2340610" algn="l"/>
                          <a:tab pos="2430780" algn="l"/>
                        </a:tabLst>
                      </a:pPr>
                      <a:r>
                        <a:rPr lang="tr-TR" sz="2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Saat</a:t>
                      </a:r>
                      <a:r>
                        <a:rPr lang="tr-TR" sz="2800" b="1"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pPr algn="ctr">
                        <a:lnSpc>
                          <a:spcPct val="115000"/>
                        </a:lnSpc>
                        <a:spcAft>
                          <a:spcPts val="0"/>
                        </a:spcAft>
                        <a:tabLst>
                          <a:tab pos="2057400" algn="l"/>
                          <a:tab pos="2250440" algn="l"/>
                          <a:tab pos="2340610" algn="l"/>
                          <a:tab pos="2430780" algn="l"/>
                        </a:tabLst>
                      </a:pPr>
                      <a:r>
                        <a:rPr lang="tr-TR" sz="2800" b="1"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Gün</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9050" cap="flat" cmpd="sng" algn="ctr">
                      <a:solidFill>
                        <a:srgbClr val="95B3D7"/>
                      </a:solidFill>
                      <a:prstDash val="solid"/>
                      <a:round/>
                      <a:headEnd type="none" w="med" len="med"/>
                      <a:tailEnd type="none" w="med" len="med"/>
                    </a:lnB>
                    <a:solidFill>
                      <a:srgbClr val="B8CCE4"/>
                    </a:solidFill>
                  </a:tcPr>
                </a:tc>
                <a:extLst>
                  <a:ext uri="{0D108BD9-81ED-4DB2-BD59-A6C34878D82A}">
                    <a16:rowId xmlns:a16="http://schemas.microsoft.com/office/drawing/2014/main" val="389645283"/>
                  </a:ext>
                </a:extLst>
              </a:tr>
              <a:tr h="491163">
                <a:tc>
                  <a:txBody>
                    <a:bodyPr/>
                    <a:lstStyle/>
                    <a:p>
                      <a:pPr algn="just">
                        <a:lnSpc>
                          <a:spcPct val="115000"/>
                        </a:lnSpc>
                        <a:spcAft>
                          <a:spcPts val="0"/>
                        </a:spcAft>
                        <a:tabLst>
                          <a:tab pos="2057400" algn="l"/>
                          <a:tab pos="2250440" algn="l"/>
                          <a:tab pos="2340610" algn="l"/>
                          <a:tab pos="2430780" algn="l"/>
                        </a:tabLst>
                      </a:pP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9050" cap="flat" cmpd="sng" algn="ctr">
                      <a:solidFill>
                        <a:srgbClr val="95B3D7"/>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9050" cap="flat" cmpd="sng" algn="ctr">
                      <a:solidFill>
                        <a:srgbClr val="95B3D7"/>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9050" cap="flat" cmpd="sng" algn="ctr">
                      <a:solidFill>
                        <a:srgbClr val="95B3D7"/>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90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530197033"/>
                  </a:ext>
                </a:extLst>
              </a:tr>
              <a:tr h="491163">
                <a:tc>
                  <a:txBody>
                    <a:bodyPr/>
                    <a:lstStyle/>
                    <a:p>
                      <a:pPr marL="0" marR="0" indent="0" algn="just" defTabSz="914400" rtl="0" eaLnBrk="1" fontAlgn="auto" latinLnBrk="0" hangingPunct="1">
                        <a:lnSpc>
                          <a:spcPct val="115000"/>
                        </a:lnSpc>
                        <a:spcBef>
                          <a:spcPts val="0"/>
                        </a:spcBef>
                        <a:spcAft>
                          <a:spcPts val="0"/>
                        </a:spcAft>
                        <a:buClrTx/>
                        <a:buSzTx/>
                        <a:buFontTx/>
                        <a:buNone/>
                        <a:tabLst>
                          <a:tab pos="2057400" algn="l"/>
                          <a:tab pos="2250440" algn="l"/>
                          <a:tab pos="2340610" algn="l"/>
                          <a:tab pos="2430780" algn="l"/>
                        </a:tabLst>
                        <a:defRPr/>
                      </a:pP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2024-2025 III. DERS KURULU</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9050" cap="flat" cmpd="sng" algn="ctr">
                      <a:solidFill>
                        <a:srgbClr val="95B3D7"/>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9050" cap="flat" cmpd="sng" algn="ctr">
                      <a:solidFill>
                        <a:srgbClr val="95B3D7"/>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152-149 (13 P)</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9050" cap="flat" cmpd="sng" algn="ctr">
                      <a:solidFill>
                        <a:srgbClr val="95B3D7"/>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3,73</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90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3677320505"/>
                  </a:ext>
                </a:extLst>
              </a:tr>
              <a:tr h="491163">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2023-2024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III.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DERS KURULU</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152-149 (13</a:t>
                      </a:r>
                      <a:r>
                        <a:rPr lang="tr-TR" sz="24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3,73</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4263541787"/>
                  </a:ext>
                </a:extLst>
              </a:tr>
              <a:tr h="529389">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2022-2023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III.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DERS KURULU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156-132 (17 P)</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3,90</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1262813513"/>
                  </a:ext>
                </a:extLst>
              </a:tr>
              <a:tr h="481264">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2021-2022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III.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DERS KURULU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161-137 (17 P)</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4,60</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4197628704"/>
                  </a:ext>
                </a:extLst>
              </a:tr>
              <a:tr h="529389">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2020-2021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III.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DERS KURULU</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7</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163-135</a:t>
                      </a:r>
                      <a:r>
                        <a:rPr lang="tr-TR" sz="2400" baseline="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tr-TR" sz="2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17</a:t>
                      </a:r>
                      <a:r>
                        <a:rPr lang="tr-TR" sz="2400" baseline="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 P)</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4,70</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640723621"/>
                  </a:ext>
                </a:extLst>
              </a:tr>
              <a:tr h="444189">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2019-2020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III.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DERS KURULU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163-135</a:t>
                      </a:r>
                      <a:r>
                        <a:rPr lang="tr-TR" sz="24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17 P)</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4,70</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3706131007"/>
                  </a:ext>
                </a:extLst>
              </a:tr>
              <a:tr h="465221">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2018-2019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III.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DERS KURULU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167-139</a:t>
                      </a:r>
                      <a:r>
                        <a:rPr lang="tr-TR" sz="2400" baseline="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tr-TR" sz="2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19 P)</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4,77</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2316985350"/>
                  </a:ext>
                </a:extLst>
              </a:tr>
              <a:tr h="629944">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2017-2018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III</a:t>
                      </a:r>
                      <a:r>
                        <a:rPr lang="tr-TR" sz="2400" b="1" dirty="0">
                          <a:effectLst/>
                          <a:latin typeface="Calibri" panose="020F0502020204030204" pitchFamily="34" charset="0"/>
                          <a:ea typeface="Calibri" panose="020F0502020204030204" pitchFamily="34" charset="0"/>
                          <a:cs typeface="Times New Roman" panose="02020603050405020304" pitchFamily="18" charset="0"/>
                        </a:rPr>
                        <a:t>. DERS KURULU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7</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aseline="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182 -154 (</a:t>
                      </a:r>
                      <a:r>
                        <a:rPr lang="tr-TR" sz="2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24</a:t>
                      </a:r>
                      <a:r>
                        <a:rPr lang="tr-TR" sz="2400" baseline="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 P)</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5,20</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2541472092"/>
                  </a:ext>
                </a:extLst>
              </a:tr>
              <a:tr h="629944">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2016-2017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III.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DERS KURULU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7</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182-154</a:t>
                      </a:r>
                      <a:r>
                        <a:rPr lang="tr-TR" sz="2400" baseline="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tr-TR" sz="2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24 P)</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5,20</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2607371449"/>
                  </a:ext>
                </a:extLst>
              </a:tr>
              <a:tr h="629944">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2015-2016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III.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DERS KURULU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7</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183</a:t>
                      </a:r>
                      <a:r>
                        <a:rPr lang="tr-TR" sz="24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-155 (26 P)</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5,22</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3196822195"/>
                  </a:ext>
                </a:extLst>
              </a:tr>
            </a:tbl>
          </a:graphicData>
        </a:graphic>
      </p:graphicFrame>
    </p:spTree>
    <p:extLst>
      <p:ext uri="{BB962C8B-B14F-4D97-AF65-F5344CB8AC3E}">
        <p14:creationId xmlns:p14="http://schemas.microsoft.com/office/powerpoint/2010/main" val="2745895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36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SINAV VERİLERİ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649615108"/>
              </p:ext>
            </p:extLst>
          </p:nvPr>
        </p:nvGraphicFramePr>
        <p:xfrm>
          <a:off x="838200" y="2047462"/>
          <a:ext cx="10750826" cy="3120888"/>
        </p:xfrm>
        <a:graphic>
          <a:graphicData uri="http://schemas.openxmlformats.org/drawingml/2006/table">
            <a:tbl>
              <a:tblPr bandRow="1"/>
              <a:tblGrid>
                <a:gridCol w="7113104">
                  <a:extLst>
                    <a:ext uri="{9D8B030D-6E8A-4147-A177-3AD203B41FA5}">
                      <a16:colId xmlns:a16="http://schemas.microsoft.com/office/drawing/2014/main" val="3652040881"/>
                    </a:ext>
                  </a:extLst>
                </a:gridCol>
                <a:gridCol w="3637722">
                  <a:extLst>
                    <a:ext uri="{9D8B030D-6E8A-4147-A177-3AD203B41FA5}">
                      <a16:colId xmlns:a16="http://schemas.microsoft.com/office/drawing/2014/main" val="1996503500"/>
                    </a:ext>
                  </a:extLst>
                </a:gridCol>
              </a:tblGrid>
              <a:tr h="780222">
                <a:tc>
                  <a:txBody>
                    <a:bodyPr/>
                    <a:lstStyle/>
                    <a:p>
                      <a:pPr>
                        <a:lnSpc>
                          <a:spcPct val="115000"/>
                        </a:lnSpc>
                        <a:spcAft>
                          <a:spcPts val="0"/>
                        </a:spcAft>
                      </a:pPr>
                      <a:r>
                        <a:rPr lang="tr-TR" sz="2800">
                          <a:solidFill>
                            <a:srgbClr val="000000"/>
                          </a:solidFill>
                          <a:effectLst/>
                          <a:latin typeface="Arial TUR" panose="020B0604020202020204" pitchFamily="34" charset="0"/>
                          <a:ea typeface="Times New Roman" panose="02020603050405020304" pitchFamily="18" charset="0"/>
                          <a:cs typeface="Times New Roman" panose="02020603050405020304" pitchFamily="18" charset="0"/>
                        </a:rPr>
                        <a:t>Sınava Giren Öğrenci Sayısı</a:t>
                      </a:r>
                      <a:endParaRPr lang="tr-TR" sz="2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tc>
                  <a:txBody>
                    <a:bodyPr/>
                    <a:lstStyle/>
                    <a:p>
                      <a:pPr algn="ctr">
                        <a:lnSpc>
                          <a:spcPct val="115000"/>
                        </a:lnSpc>
                        <a:spcAft>
                          <a:spcPts val="0"/>
                        </a:spcAft>
                      </a:pPr>
                      <a:r>
                        <a:rPr lang="tr-TR" sz="2800" dirty="0" smtClean="0">
                          <a:solidFill>
                            <a:srgbClr val="000000"/>
                          </a:solidFill>
                          <a:effectLst/>
                          <a:latin typeface="Arial TUR" panose="020B0604020202020204" pitchFamily="34" charset="0"/>
                          <a:ea typeface="Calibri" panose="020F0502020204030204" pitchFamily="34" charset="0"/>
                          <a:cs typeface="Times New Roman" panose="02020603050405020304" pitchFamily="18" charset="0"/>
                        </a:rPr>
                        <a:t>354</a:t>
                      </a:r>
                      <a:endParaRPr lang="tr-TR"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extLst>
                  <a:ext uri="{0D108BD9-81ED-4DB2-BD59-A6C34878D82A}">
                    <a16:rowId xmlns:a16="http://schemas.microsoft.com/office/drawing/2014/main" val="357432820"/>
                  </a:ext>
                </a:extLst>
              </a:tr>
              <a:tr h="780222">
                <a:tc>
                  <a:txBody>
                    <a:bodyPr/>
                    <a:lstStyle/>
                    <a:p>
                      <a:pPr>
                        <a:lnSpc>
                          <a:spcPct val="115000"/>
                        </a:lnSpc>
                        <a:spcAft>
                          <a:spcPts val="0"/>
                        </a:spcAft>
                      </a:pPr>
                      <a:r>
                        <a:rPr lang="tr-TR" sz="2800">
                          <a:solidFill>
                            <a:srgbClr val="000000"/>
                          </a:solidFill>
                          <a:effectLst/>
                          <a:latin typeface="Arial TUR" panose="020B0604020202020204" pitchFamily="34" charset="0"/>
                          <a:ea typeface="Times New Roman" panose="02020603050405020304" pitchFamily="18" charset="0"/>
                          <a:cs typeface="Times New Roman" panose="02020603050405020304" pitchFamily="18" charset="0"/>
                        </a:rPr>
                        <a:t>Sınava Girmeyen Öğrenci Sayısı</a:t>
                      </a:r>
                      <a:endParaRPr lang="tr-TR" sz="2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a:lnSpc>
                          <a:spcPct val="115000"/>
                        </a:lnSpc>
                        <a:spcAft>
                          <a:spcPts val="0"/>
                        </a:spcAft>
                      </a:pPr>
                      <a:r>
                        <a:rPr lang="tr-TR" sz="2800" dirty="0">
                          <a:solidFill>
                            <a:srgbClr val="000000"/>
                          </a:solidFill>
                          <a:effectLst/>
                          <a:latin typeface="Arial TUR" panose="020B0604020202020204" pitchFamily="34" charset="0"/>
                          <a:ea typeface="Calibri" panose="020F0502020204030204" pitchFamily="34" charset="0"/>
                          <a:cs typeface="Times New Roman" panose="02020603050405020304" pitchFamily="18" charset="0"/>
                        </a:rPr>
                        <a:t>4</a:t>
                      </a:r>
                      <a:endParaRPr lang="tr-TR"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extLst>
                  <a:ext uri="{0D108BD9-81ED-4DB2-BD59-A6C34878D82A}">
                    <a16:rowId xmlns:a16="http://schemas.microsoft.com/office/drawing/2014/main" val="3545626756"/>
                  </a:ext>
                </a:extLst>
              </a:tr>
              <a:tr h="780222">
                <a:tc>
                  <a:txBody>
                    <a:bodyPr/>
                    <a:lstStyle/>
                    <a:p>
                      <a:pPr>
                        <a:lnSpc>
                          <a:spcPct val="115000"/>
                        </a:lnSpc>
                        <a:spcAft>
                          <a:spcPts val="0"/>
                        </a:spcAft>
                      </a:pPr>
                      <a:r>
                        <a:rPr lang="tr-TR" sz="2800">
                          <a:solidFill>
                            <a:srgbClr val="000000"/>
                          </a:solidFill>
                          <a:effectLst/>
                          <a:latin typeface="Arial TUR" panose="020B0604020202020204" pitchFamily="34" charset="0"/>
                          <a:ea typeface="Times New Roman" panose="02020603050405020304" pitchFamily="18" charset="0"/>
                          <a:cs typeface="Times New Roman" panose="02020603050405020304" pitchFamily="18" charset="0"/>
                        </a:rPr>
                        <a:t>Toplam Soru Sayısı</a:t>
                      </a:r>
                      <a:endParaRPr lang="tr-TR" sz="2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tc>
                  <a:txBody>
                    <a:bodyPr/>
                    <a:lstStyle/>
                    <a:p>
                      <a:pPr algn="ctr">
                        <a:lnSpc>
                          <a:spcPct val="115000"/>
                        </a:lnSpc>
                        <a:spcAft>
                          <a:spcPts val="0"/>
                        </a:spcAft>
                      </a:pPr>
                      <a:r>
                        <a:rPr lang="tr-TR" sz="2800" dirty="0" smtClean="0">
                          <a:solidFill>
                            <a:srgbClr val="000000"/>
                          </a:solidFill>
                          <a:effectLst/>
                          <a:latin typeface="Arial TUR" panose="020B0604020202020204" pitchFamily="34" charset="0"/>
                          <a:ea typeface="Calibri" panose="020F0502020204030204" pitchFamily="34" charset="0"/>
                          <a:cs typeface="Times New Roman" panose="02020603050405020304" pitchFamily="18" charset="0"/>
                        </a:rPr>
                        <a:t>92</a:t>
                      </a:r>
                      <a:r>
                        <a:rPr lang="tr-TR" sz="2800" baseline="0" dirty="0" smtClean="0">
                          <a:solidFill>
                            <a:srgbClr val="000000"/>
                          </a:solidFill>
                          <a:effectLst/>
                          <a:latin typeface="Arial TUR" panose="020B0604020202020204" pitchFamily="34" charset="0"/>
                          <a:ea typeface="Calibri" panose="020F0502020204030204" pitchFamily="34" charset="0"/>
                          <a:cs typeface="Times New Roman" panose="02020603050405020304" pitchFamily="18" charset="0"/>
                        </a:rPr>
                        <a:t> (8P)</a:t>
                      </a:r>
                      <a:endParaRPr lang="tr-TR"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extLst>
                  <a:ext uri="{0D108BD9-81ED-4DB2-BD59-A6C34878D82A}">
                    <a16:rowId xmlns:a16="http://schemas.microsoft.com/office/drawing/2014/main" val="4157604236"/>
                  </a:ext>
                </a:extLst>
              </a:tr>
              <a:tr h="780222">
                <a:tc>
                  <a:txBody>
                    <a:bodyPr/>
                    <a:lstStyle/>
                    <a:p>
                      <a:pPr>
                        <a:lnSpc>
                          <a:spcPct val="115000"/>
                        </a:lnSpc>
                        <a:spcAft>
                          <a:spcPts val="0"/>
                        </a:spcAft>
                      </a:pPr>
                      <a:r>
                        <a:rPr lang="tr-TR" sz="2800">
                          <a:solidFill>
                            <a:srgbClr val="000000"/>
                          </a:solidFill>
                          <a:effectLst/>
                          <a:latin typeface="Arial TUR" panose="020B0604020202020204" pitchFamily="34" charset="0"/>
                          <a:ea typeface="Times New Roman" panose="02020603050405020304" pitchFamily="18" charset="0"/>
                          <a:cs typeface="Times New Roman" panose="02020603050405020304" pitchFamily="18" charset="0"/>
                        </a:rPr>
                        <a:t>İptal Edilen Soru (Toplam)</a:t>
                      </a:r>
                      <a:endParaRPr lang="tr-TR" sz="2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a:lnSpc>
                          <a:spcPct val="115000"/>
                        </a:lnSpc>
                        <a:spcAft>
                          <a:spcPts val="0"/>
                        </a:spcAft>
                      </a:pPr>
                      <a:r>
                        <a:rPr lang="tr-TR" sz="2800" dirty="0">
                          <a:solidFill>
                            <a:srgbClr val="000000"/>
                          </a:solidFill>
                          <a:effectLst/>
                          <a:latin typeface="Arial TUR" panose="020B0604020202020204" pitchFamily="34" charset="0"/>
                          <a:ea typeface="Calibri" panose="020F0502020204030204" pitchFamily="34" charset="0"/>
                          <a:cs typeface="Times New Roman" panose="02020603050405020304" pitchFamily="18" charset="0"/>
                        </a:rPr>
                        <a:t>1</a:t>
                      </a:r>
                      <a:endParaRPr lang="tr-TR"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extLst>
                  <a:ext uri="{0D108BD9-81ED-4DB2-BD59-A6C34878D82A}">
                    <a16:rowId xmlns:a16="http://schemas.microsoft.com/office/drawing/2014/main" val="3720906681"/>
                  </a:ext>
                </a:extLst>
              </a:tr>
            </a:tbl>
          </a:graphicData>
        </a:graphic>
      </p:graphicFrame>
    </p:spTree>
    <p:extLst>
      <p:ext uri="{BB962C8B-B14F-4D97-AF65-F5344CB8AC3E}">
        <p14:creationId xmlns:p14="http://schemas.microsoft.com/office/powerpoint/2010/main" val="1675791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842819068"/>
              </p:ext>
            </p:extLst>
          </p:nvPr>
        </p:nvGraphicFramePr>
        <p:xfrm>
          <a:off x="240632" y="433130"/>
          <a:ext cx="11405936" cy="6187560"/>
        </p:xfrm>
        <a:graphic>
          <a:graphicData uri="http://schemas.openxmlformats.org/drawingml/2006/table">
            <a:tbl>
              <a:tblPr>
                <a:tableStyleId>{5C22544A-7EE6-4342-B048-85BDC9FD1C3A}</a:tableStyleId>
              </a:tblPr>
              <a:tblGrid>
                <a:gridCol w="3421781">
                  <a:extLst>
                    <a:ext uri="{9D8B030D-6E8A-4147-A177-3AD203B41FA5}">
                      <a16:colId xmlns:a16="http://schemas.microsoft.com/office/drawing/2014/main" val="1492960634"/>
                    </a:ext>
                  </a:extLst>
                </a:gridCol>
                <a:gridCol w="2281187">
                  <a:extLst>
                    <a:ext uri="{9D8B030D-6E8A-4147-A177-3AD203B41FA5}">
                      <a16:colId xmlns:a16="http://schemas.microsoft.com/office/drawing/2014/main" val="2650672738"/>
                    </a:ext>
                  </a:extLst>
                </a:gridCol>
                <a:gridCol w="2281187">
                  <a:extLst>
                    <a:ext uri="{9D8B030D-6E8A-4147-A177-3AD203B41FA5}">
                      <a16:colId xmlns:a16="http://schemas.microsoft.com/office/drawing/2014/main" val="3821911364"/>
                    </a:ext>
                  </a:extLst>
                </a:gridCol>
                <a:gridCol w="3421781">
                  <a:extLst>
                    <a:ext uri="{9D8B030D-6E8A-4147-A177-3AD203B41FA5}">
                      <a16:colId xmlns:a16="http://schemas.microsoft.com/office/drawing/2014/main" val="2950497422"/>
                    </a:ext>
                  </a:extLst>
                </a:gridCol>
              </a:tblGrid>
              <a:tr h="472452">
                <a:tc gridSpan="4">
                  <a:txBody>
                    <a:bodyPr/>
                    <a:lstStyle/>
                    <a:p>
                      <a:pPr algn="ctr" fontAlgn="ctr"/>
                      <a:r>
                        <a:rPr lang="tr-TR" sz="2400" b="1" u="none" strike="noStrike" dirty="0">
                          <a:effectLst/>
                        </a:rPr>
                        <a:t>SINAV SORULARININ DAĞILIMI</a:t>
                      </a:r>
                      <a:endParaRPr lang="tr-TR" sz="2400" b="1" i="0" u="none" strike="noStrike" dirty="0">
                        <a:effectLst/>
                        <a:latin typeface="Times New Roman" panose="02020603050405020304" pitchFamily="18" charset="0"/>
                      </a:endParaRPr>
                    </a:p>
                  </a:txBody>
                  <a:tcPr marL="0" marR="0" marT="0" marB="0" anchor="ctr">
                    <a:solidFill>
                      <a:schemeClr val="accent1"/>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143406765"/>
                  </a:ext>
                </a:extLst>
              </a:tr>
              <a:tr h="472452">
                <a:tc>
                  <a:txBody>
                    <a:bodyPr/>
                    <a:lstStyle/>
                    <a:p>
                      <a:pPr algn="ctr" fontAlgn="ctr"/>
                      <a:r>
                        <a:rPr lang="tr-TR" sz="2400" b="1" u="none" strike="noStrike">
                          <a:effectLst/>
                        </a:rPr>
                        <a:t>DERSLER</a:t>
                      </a:r>
                      <a:endParaRPr lang="tr-TR" sz="2400" b="1" i="0" u="none" strike="noStrike">
                        <a:effectLst/>
                        <a:latin typeface="Times New Roman" panose="02020603050405020304" pitchFamily="18" charset="0"/>
                      </a:endParaRPr>
                    </a:p>
                  </a:txBody>
                  <a:tcPr marL="0" marR="0" marT="0" marB="0" anchor="ctr">
                    <a:solidFill>
                      <a:schemeClr val="accent1"/>
                    </a:solidFill>
                  </a:tcPr>
                </a:tc>
                <a:tc>
                  <a:txBody>
                    <a:bodyPr/>
                    <a:lstStyle/>
                    <a:p>
                      <a:pPr algn="ctr" fontAlgn="ctr"/>
                      <a:r>
                        <a:rPr lang="tr-TR" sz="2400" b="1" u="none" strike="noStrike">
                          <a:effectLst/>
                        </a:rPr>
                        <a:t>TEORİK PUAN</a:t>
                      </a:r>
                      <a:endParaRPr lang="tr-TR" sz="2400" b="1" i="0" u="none" strike="noStrike">
                        <a:effectLst/>
                        <a:latin typeface="Times New Roman" panose="02020603050405020304" pitchFamily="18" charset="0"/>
                      </a:endParaRPr>
                    </a:p>
                  </a:txBody>
                  <a:tcPr marL="0" marR="0" marT="0" marB="0" anchor="ctr">
                    <a:solidFill>
                      <a:schemeClr val="accent1"/>
                    </a:solidFill>
                  </a:tcPr>
                </a:tc>
                <a:tc>
                  <a:txBody>
                    <a:bodyPr/>
                    <a:lstStyle/>
                    <a:p>
                      <a:pPr algn="ctr" fontAlgn="ctr"/>
                      <a:r>
                        <a:rPr lang="tr-TR" sz="2400" b="1" u="none" strike="noStrike" dirty="0">
                          <a:effectLst/>
                        </a:rPr>
                        <a:t>PRATİK PUAN</a:t>
                      </a:r>
                      <a:endParaRPr lang="tr-TR" sz="2400" b="1" i="0" u="none" strike="noStrike" dirty="0">
                        <a:effectLst/>
                        <a:latin typeface="Times New Roman" panose="02020603050405020304" pitchFamily="18" charset="0"/>
                      </a:endParaRPr>
                    </a:p>
                  </a:txBody>
                  <a:tcPr marL="0" marR="0" marT="0" marB="0" anchor="ctr">
                    <a:solidFill>
                      <a:schemeClr val="accent1"/>
                    </a:solidFill>
                  </a:tcPr>
                </a:tc>
                <a:tc>
                  <a:txBody>
                    <a:bodyPr/>
                    <a:lstStyle/>
                    <a:p>
                      <a:pPr algn="ctr" fontAlgn="ctr"/>
                      <a:r>
                        <a:rPr lang="tr-TR" sz="2400" b="1" u="none" strike="noStrike" dirty="0">
                          <a:effectLst/>
                        </a:rPr>
                        <a:t>TEORİK + PRATİK PUAN</a:t>
                      </a:r>
                      <a:endParaRPr lang="tr-TR" sz="2400" b="1" i="0" u="none" strike="noStrike" dirty="0">
                        <a:effectLst/>
                        <a:latin typeface="Times New Roman" panose="02020603050405020304" pitchFamily="18" charset="0"/>
                      </a:endParaRPr>
                    </a:p>
                  </a:txBody>
                  <a:tcPr marL="0" marR="0" marT="0" marB="0" anchor="ctr">
                    <a:solidFill>
                      <a:schemeClr val="accent1"/>
                    </a:solidFill>
                  </a:tcPr>
                </a:tc>
                <a:extLst>
                  <a:ext uri="{0D108BD9-81ED-4DB2-BD59-A6C34878D82A}">
                    <a16:rowId xmlns:a16="http://schemas.microsoft.com/office/drawing/2014/main" val="2309960886"/>
                  </a:ext>
                </a:extLst>
              </a:tr>
              <a:tr h="472452">
                <a:tc>
                  <a:txBody>
                    <a:bodyPr/>
                    <a:lstStyle/>
                    <a:p>
                      <a:pPr algn="ctr" fontAlgn="ctr"/>
                      <a:r>
                        <a:rPr lang="tr-TR" sz="2400" b="1" u="none" strike="noStrike" dirty="0">
                          <a:effectLst/>
                        </a:rPr>
                        <a:t>Biyofizik (1-16)</a:t>
                      </a:r>
                      <a:endParaRPr lang="tr-TR" sz="2400" b="1" i="0" u="none" strike="noStrike" dirty="0">
                        <a:effectLst/>
                        <a:latin typeface="Times New Roman" panose="02020603050405020304" pitchFamily="18" charset="0"/>
                      </a:endParaRPr>
                    </a:p>
                  </a:txBody>
                  <a:tcPr marL="0" marR="0" marT="0" marB="0" anchor="ctr">
                    <a:solidFill>
                      <a:schemeClr val="accent1"/>
                    </a:solidFill>
                  </a:tcPr>
                </a:tc>
                <a:tc>
                  <a:txBody>
                    <a:bodyPr/>
                    <a:lstStyle/>
                    <a:p>
                      <a:pPr algn="ctr" fontAlgn="ctr"/>
                      <a:r>
                        <a:rPr lang="tr-TR" sz="2400" u="none" strike="noStrike">
                          <a:effectLst/>
                        </a:rPr>
                        <a:t>16</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 </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16</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2646193843"/>
                  </a:ext>
                </a:extLst>
              </a:tr>
              <a:tr h="685744">
                <a:tc>
                  <a:txBody>
                    <a:bodyPr/>
                    <a:lstStyle/>
                    <a:p>
                      <a:pPr algn="ctr" fontAlgn="ctr"/>
                      <a:r>
                        <a:rPr lang="tr-TR" sz="2400" b="1" u="none" strike="noStrike" dirty="0">
                          <a:effectLst/>
                        </a:rPr>
                        <a:t>Histoloji - Embriyoloji (17-26)</a:t>
                      </a:r>
                      <a:endParaRPr lang="tr-TR" sz="2400" b="1" i="0" u="none" strike="noStrike" dirty="0">
                        <a:effectLst/>
                        <a:latin typeface="Times New Roman" panose="02020603050405020304" pitchFamily="18" charset="0"/>
                      </a:endParaRPr>
                    </a:p>
                  </a:txBody>
                  <a:tcPr marL="0" marR="0" marT="0" marB="0" anchor="ctr">
                    <a:solidFill>
                      <a:schemeClr val="accent1"/>
                    </a:solidFill>
                  </a:tcPr>
                </a:tc>
                <a:tc>
                  <a:txBody>
                    <a:bodyPr/>
                    <a:lstStyle/>
                    <a:p>
                      <a:pPr algn="ctr" fontAlgn="ctr"/>
                      <a:r>
                        <a:rPr lang="tr-TR" sz="2400" u="none" strike="noStrike" dirty="0">
                          <a:effectLst/>
                        </a:rPr>
                        <a:t>10</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10</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extLst>
                  <a:ext uri="{0D108BD9-81ED-4DB2-BD59-A6C34878D82A}">
                    <a16:rowId xmlns:a16="http://schemas.microsoft.com/office/drawing/2014/main" val="2816636906"/>
                  </a:ext>
                </a:extLst>
              </a:tr>
              <a:tr h="685744">
                <a:tc>
                  <a:txBody>
                    <a:bodyPr/>
                    <a:lstStyle/>
                    <a:p>
                      <a:pPr algn="ctr" fontAlgn="ctr"/>
                      <a:r>
                        <a:rPr lang="tr-TR" sz="2400" b="1" u="none" strike="noStrike" dirty="0" err="1">
                          <a:effectLst/>
                        </a:rPr>
                        <a:t>Biyoistatistik</a:t>
                      </a:r>
                      <a:r>
                        <a:rPr lang="tr-TR" sz="2400" b="1" u="none" strike="noStrike" dirty="0">
                          <a:effectLst/>
                        </a:rPr>
                        <a:t> ve Tıbbi Bilişim (27-34)</a:t>
                      </a:r>
                      <a:endParaRPr lang="tr-TR" sz="2400" b="1" i="0" u="none" strike="noStrike" dirty="0">
                        <a:effectLst/>
                        <a:latin typeface="Times New Roman" panose="02020603050405020304" pitchFamily="18" charset="0"/>
                      </a:endParaRPr>
                    </a:p>
                  </a:txBody>
                  <a:tcPr marL="0" marR="0" marT="0" marB="0" anchor="ctr">
                    <a:solidFill>
                      <a:schemeClr val="accent1"/>
                    </a:solidFill>
                  </a:tcPr>
                </a:tc>
                <a:tc>
                  <a:txBody>
                    <a:bodyPr/>
                    <a:lstStyle/>
                    <a:p>
                      <a:pPr algn="ctr" fontAlgn="ctr"/>
                      <a:r>
                        <a:rPr lang="tr-TR" sz="2400" u="none" strike="noStrike">
                          <a:effectLst/>
                        </a:rPr>
                        <a:t>8</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 </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8</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3379818037"/>
                  </a:ext>
                </a:extLst>
              </a:tr>
              <a:tr h="472452">
                <a:tc>
                  <a:txBody>
                    <a:bodyPr/>
                    <a:lstStyle/>
                    <a:p>
                      <a:pPr algn="ctr" fontAlgn="ctr"/>
                      <a:r>
                        <a:rPr lang="tr-TR" sz="2400" b="1" u="none" strike="noStrike" dirty="0">
                          <a:effectLst/>
                        </a:rPr>
                        <a:t>Tıbbi Genetik (35-49)</a:t>
                      </a:r>
                      <a:endParaRPr lang="tr-TR" sz="2400" b="1" i="0" u="none" strike="noStrike" dirty="0">
                        <a:effectLst/>
                        <a:latin typeface="Times New Roman" panose="02020603050405020304" pitchFamily="18" charset="0"/>
                      </a:endParaRPr>
                    </a:p>
                  </a:txBody>
                  <a:tcPr marL="0" marR="0" marT="0" marB="0" anchor="ctr">
                    <a:solidFill>
                      <a:schemeClr val="accent1"/>
                    </a:solidFill>
                  </a:tcPr>
                </a:tc>
                <a:tc>
                  <a:txBody>
                    <a:bodyPr/>
                    <a:lstStyle/>
                    <a:p>
                      <a:pPr algn="ctr" fontAlgn="ctr"/>
                      <a:r>
                        <a:rPr lang="tr-TR" sz="2400" u="none" strike="noStrike" dirty="0">
                          <a:effectLst/>
                        </a:rPr>
                        <a:t>15</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15</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extLst>
                  <a:ext uri="{0D108BD9-81ED-4DB2-BD59-A6C34878D82A}">
                    <a16:rowId xmlns:a16="http://schemas.microsoft.com/office/drawing/2014/main" val="74848443"/>
                  </a:ext>
                </a:extLst>
              </a:tr>
              <a:tr h="472452">
                <a:tc>
                  <a:txBody>
                    <a:bodyPr/>
                    <a:lstStyle/>
                    <a:p>
                      <a:pPr algn="ctr" fontAlgn="ctr"/>
                      <a:r>
                        <a:rPr lang="tr-TR" sz="2400" b="1" u="none" strike="noStrike" dirty="0">
                          <a:effectLst/>
                        </a:rPr>
                        <a:t>Tıbbi Mikrobiyoloji (50-64)</a:t>
                      </a:r>
                      <a:endParaRPr lang="tr-TR" sz="2400" b="1" i="0" u="none" strike="noStrike" dirty="0">
                        <a:effectLst/>
                        <a:latin typeface="Times New Roman" panose="02020603050405020304" pitchFamily="18" charset="0"/>
                      </a:endParaRPr>
                    </a:p>
                  </a:txBody>
                  <a:tcPr marL="0" marR="0" marT="0" marB="0" anchor="ctr">
                    <a:solidFill>
                      <a:schemeClr val="accent1"/>
                    </a:solidFill>
                  </a:tcPr>
                </a:tc>
                <a:tc>
                  <a:txBody>
                    <a:bodyPr/>
                    <a:lstStyle/>
                    <a:p>
                      <a:pPr algn="ctr" fontAlgn="ctr"/>
                      <a:r>
                        <a:rPr lang="tr-TR" sz="2400" u="none" strike="noStrike">
                          <a:effectLst/>
                        </a:rPr>
                        <a:t>15</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15</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1791763052"/>
                  </a:ext>
                </a:extLst>
              </a:tr>
              <a:tr h="472452">
                <a:tc>
                  <a:txBody>
                    <a:bodyPr/>
                    <a:lstStyle/>
                    <a:p>
                      <a:pPr algn="ctr" fontAlgn="ctr"/>
                      <a:r>
                        <a:rPr lang="tr-TR" sz="2400" b="1" u="none" strike="noStrike" dirty="0">
                          <a:effectLst/>
                        </a:rPr>
                        <a:t>Anatomi (65-71)</a:t>
                      </a:r>
                      <a:endParaRPr lang="tr-TR" sz="2400" b="1" i="0" u="none" strike="noStrike" dirty="0">
                        <a:effectLst/>
                        <a:latin typeface="Times New Roman" panose="02020603050405020304" pitchFamily="18" charset="0"/>
                      </a:endParaRPr>
                    </a:p>
                  </a:txBody>
                  <a:tcPr marL="0" marR="0" marT="0" marB="0" anchor="ctr">
                    <a:solidFill>
                      <a:schemeClr val="accent1"/>
                    </a:solidFill>
                  </a:tcPr>
                </a:tc>
                <a:tc>
                  <a:txBody>
                    <a:bodyPr/>
                    <a:lstStyle/>
                    <a:p>
                      <a:pPr algn="ctr" fontAlgn="ctr"/>
                      <a:r>
                        <a:rPr lang="tr-TR" sz="2400" u="none" strike="noStrike" dirty="0">
                          <a:effectLst/>
                        </a:rPr>
                        <a:t>7</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6</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13</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extLst>
                  <a:ext uri="{0D108BD9-81ED-4DB2-BD59-A6C34878D82A}">
                    <a16:rowId xmlns:a16="http://schemas.microsoft.com/office/drawing/2014/main" val="2964288281"/>
                  </a:ext>
                </a:extLst>
              </a:tr>
              <a:tr h="472452">
                <a:tc>
                  <a:txBody>
                    <a:bodyPr/>
                    <a:lstStyle/>
                    <a:p>
                      <a:pPr algn="ctr" fontAlgn="ctr"/>
                      <a:r>
                        <a:rPr lang="tr-TR" sz="2400" b="1" u="none" strike="noStrike" dirty="0">
                          <a:effectLst/>
                        </a:rPr>
                        <a:t>Tıbbi Biyokimya (72-87)</a:t>
                      </a:r>
                      <a:endParaRPr lang="tr-TR" sz="2400" b="1" i="0" u="none" strike="noStrike" dirty="0">
                        <a:effectLst/>
                        <a:latin typeface="Times New Roman" panose="02020603050405020304" pitchFamily="18" charset="0"/>
                      </a:endParaRPr>
                    </a:p>
                  </a:txBody>
                  <a:tcPr marL="0" marR="0" marT="0" marB="0" anchor="ctr">
                    <a:solidFill>
                      <a:schemeClr val="accent1"/>
                    </a:solidFill>
                  </a:tcPr>
                </a:tc>
                <a:tc>
                  <a:txBody>
                    <a:bodyPr/>
                    <a:lstStyle/>
                    <a:p>
                      <a:pPr algn="ctr" fontAlgn="ctr"/>
                      <a:r>
                        <a:rPr lang="tr-TR" sz="2400" u="none" strike="noStrike">
                          <a:effectLst/>
                        </a:rPr>
                        <a:t>16</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 </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16</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506800716"/>
                  </a:ext>
                </a:extLst>
              </a:tr>
              <a:tr h="472452">
                <a:tc>
                  <a:txBody>
                    <a:bodyPr/>
                    <a:lstStyle/>
                    <a:p>
                      <a:pPr algn="ctr" fontAlgn="ctr"/>
                      <a:r>
                        <a:rPr lang="tr-TR" sz="2400" b="1" u="none" strike="noStrike" dirty="0">
                          <a:effectLst/>
                        </a:rPr>
                        <a:t>Tıp Tarihi ve Etik (88-92)</a:t>
                      </a:r>
                      <a:endParaRPr lang="tr-TR" sz="2400" b="1" i="0" u="none" strike="noStrike" dirty="0">
                        <a:effectLst/>
                        <a:latin typeface="Times New Roman" panose="02020603050405020304" pitchFamily="18" charset="0"/>
                      </a:endParaRPr>
                    </a:p>
                  </a:txBody>
                  <a:tcPr marL="0" marR="0" marT="0" marB="0" anchor="ctr">
                    <a:solidFill>
                      <a:schemeClr val="accent1"/>
                    </a:solidFill>
                  </a:tcPr>
                </a:tc>
                <a:tc>
                  <a:txBody>
                    <a:bodyPr/>
                    <a:lstStyle/>
                    <a:p>
                      <a:pPr algn="ctr" fontAlgn="ctr"/>
                      <a:r>
                        <a:rPr lang="tr-TR" sz="2400" u="none" strike="noStrike" dirty="0">
                          <a:effectLst/>
                        </a:rPr>
                        <a:t>5</a:t>
                      </a:r>
                      <a:endParaRPr lang="tr-TR" sz="2400" b="1"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5</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extLst>
                  <a:ext uri="{0D108BD9-81ED-4DB2-BD59-A6C34878D82A}">
                    <a16:rowId xmlns:a16="http://schemas.microsoft.com/office/drawing/2014/main" val="2853517988"/>
                  </a:ext>
                </a:extLst>
              </a:tr>
              <a:tr h="472452">
                <a:tc>
                  <a:txBody>
                    <a:bodyPr/>
                    <a:lstStyle/>
                    <a:p>
                      <a:pPr algn="ctr" fontAlgn="ctr"/>
                      <a:r>
                        <a:rPr lang="tr-TR" sz="2400" b="1" u="none" strike="noStrike" dirty="0">
                          <a:effectLst/>
                        </a:rPr>
                        <a:t>Tıbbi Beceriler ()</a:t>
                      </a:r>
                      <a:endParaRPr lang="tr-TR" sz="2400" b="1" i="0" u="none" strike="noStrike" dirty="0">
                        <a:effectLst/>
                        <a:latin typeface="Times New Roman" panose="02020603050405020304" pitchFamily="18" charset="0"/>
                      </a:endParaRPr>
                    </a:p>
                  </a:txBody>
                  <a:tcPr marL="0" marR="0" marT="0" marB="0" anchor="ctr">
                    <a:solidFill>
                      <a:schemeClr val="accent1"/>
                    </a:solidFill>
                  </a:tcPr>
                </a:tc>
                <a:tc>
                  <a:txBody>
                    <a:bodyPr/>
                    <a:lstStyle/>
                    <a:p>
                      <a:pPr algn="ctr" fontAlgn="ctr"/>
                      <a:r>
                        <a:rPr lang="tr-TR" sz="2400" u="none" strike="noStrike">
                          <a:effectLst/>
                        </a:rPr>
                        <a:t>0</a:t>
                      </a:r>
                      <a:endParaRPr lang="tr-TR" sz="24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2</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2</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3250212903"/>
                  </a:ext>
                </a:extLst>
              </a:tr>
              <a:tr h="472452">
                <a:tc>
                  <a:txBody>
                    <a:bodyPr/>
                    <a:lstStyle/>
                    <a:p>
                      <a:pPr algn="ctr" fontAlgn="ctr"/>
                      <a:r>
                        <a:rPr lang="tr-TR" sz="2400" b="1" i="0" u="none" strike="noStrike" dirty="0" smtClean="0">
                          <a:effectLst/>
                          <a:latin typeface="Times New Roman" panose="02020603050405020304" pitchFamily="18" charset="0"/>
                        </a:rPr>
                        <a:t>TOPLAM</a:t>
                      </a:r>
                      <a:endParaRPr lang="tr-TR" sz="2400" b="1"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92</a:t>
                      </a:r>
                      <a:endParaRPr lang="tr-TR" sz="2400" b="0"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8</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100</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111226311"/>
                  </a:ext>
                </a:extLst>
              </a:tr>
            </a:tbl>
          </a:graphicData>
        </a:graphic>
      </p:graphicFrame>
    </p:spTree>
    <p:extLst>
      <p:ext uri="{BB962C8B-B14F-4D97-AF65-F5344CB8AC3E}">
        <p14:creationId xmlns:p14="http://schemas.microsoft.com/office/powerpoint/2010/main" val="876693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latin typeface="Times New Roman" panose="02020603050405020304" pitchFamily="18" charset="0"/>
                <a:cs typeface="Times New Roman" panose="02020603050405020304" pitchFamily="18" charset="0"/>
              </a:rPr>
              <a:t>ORTALAMA</a:t>
            </a:r>
            <a:endParaRPr lang="tr-TR" sz="3600" b="1" dirty="0">
              <a:latin typeface="Times New Roman" panose="02020603050405020304" pitchFamily="18" charset="0"/>
              <a:cs typeface="Times New Roman" panose="02020603050405020304" pitchFamily="18" charset="0"/>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1656351307"/>
              </p:ext>
            </p:extLst>
          </p:nvPr>
        </p:nvGraphicFramePr>
        <p:xfrm>
          <a:off x="838200" y="1534510"/>
          <a:ext cx="10515600" cy="5137747"/>
        </p:xfrm>
        <a:graphic>
          <a:graphicData uri="http://schemas.openxmlformats.org/drawingml/2006/table">
            <a:tbl>
              <a:tblPr firstRow="1" bandRow="1"/>
              <a:tblGrid>
                <a:gridCol w="8715329">
                  <a:extLst>
                    <a:ext uri="{9D8B030D-6E8A-4147-A177-3AD203B41FA5}">
                      <a16:colId xmlns:a16="http://schemas.microsoft.com/office/drawing/2014/main" val="3844038721"/>
                    </a:ext>
                  </a:extLst>
                </a:gridCol>
                <a:gridCol w="1800271">
                  <a:extLst>
                    <a:ext uri="{9D8B030D-6E8A-4147-A177-3AD203B41FA5}">
                      <a16:colId xmlns:a16="http://schemas.microsoft.com/office/drawing/2014/main" val="2704329700"/>
                    </a:ext>
                  </a:extLst>
                </a:gridCol>
              </a:tblGrid>
              <a:tr h="513267">
                <a:tc>
                  <a:txBody>
                    <a:bodyPr/>
                    <a:lstStyle/>
                    <a:p>
                      <a:pPr algn="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YILLARA GÖRE İLGİLİ KURULDAKİ BAŞARI DURUMU GENEL ORTALAMA</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1849B"/>
                    </a:solidFill>
                  </a:tcPr>
                </a:tc>
                <a:tc>
                  <a:txBody>
                    <a:bodyPr/>
                    <a:lstStyle/>
                    <a:p>
                      <a:pPr algn="ct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PUAN</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1849B"/>
                    </a:solidFill>
                  </a:tcPr>
                </a:tc>
                <a:extLst>
                  <a:ext uri="{0D108BD9-81ED-4DB2-BD59-A6C34878D82A}">
                    <a16:rowId xmlns:a16="http://schemas.microsoft.com/office/drawing/2014/main" val="570507295"/>
                  </a:ext>
                </a:extLst>
              </a:tr>
              <a:tr h="357848">
                <a:tc>
                  <a:txBody>
                    <a:bodyPr/>
                    <a:lstStyle/>
                    <a:p>
                      <a:pPr marR="36195" algn="r">
                        <a:lnSpc>
                          <a:spcPct val="115000"/>
                        </a:lnSpc>
                        <a:spcAft>
                          <a:spcPts val="0"/>
                        </a:spcAft>
                      </a:pP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2024-2025 III.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KURULU GENEL ORTALAMA              </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6670" marR="2667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u="none"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62,05</a:t>
                      </a:r>
                      <a:endParaRPr lang="tr-TR" sz="2000" u="none"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6DDE8"/>
                    </a:solidFill>
                  </a:tcPr>
                </a:tc>
                <a:extLst>
                  <a:ext uri="{0D108BD9-81ED-4DB2-BD59-A6C34878D82A}">
                    <a16:rowId xmlns:a16="http://schemas.microsoft.com/office/drawing/2014/main" val="802089662"/>
                  </a:ext>
                </a:extLst>
              </a:tr>
              <a:tr h="357848">
                <a:tc>
                  <a:txBody>
                    <a:bodyPr/>
                    <a:lstStyle/>
                    <a:p>
                      <a:pPr marR="36195" algn="r">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2023-2024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III.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KURULU GENEL ORTALAMA              </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6670" marR="2667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u="none"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64,27</a:t>
                      </a:r>
                      <a:endParaRPr lang="tr-TR" sz="2000" u="none"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extLst>
                  <a:ext uri="{0D108BD9-81ED-4DB2-BD59-A6C34878D82A}">
                    <a16:rowId xmlns:a16="http://schemas.microsoft.com/office/drawing/2014/main" val="722500163"/>
                  </a:ext>
                </a:extLst>
              </a:tr>
              <a:tr h="357848">
                <a:tc>
                  <a:txBody>
                    <a:bodyPr/>
                    <a:lstStyle/>
                    <a:p>
                      <a:pPr marR="36195" algn="r">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2022-2023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III.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KURULU GENEL ORTALAMA              </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6670" marR="2667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lnSpc>
                          <a:spcPct val="115000"/>
                        </a:lnSpc>
                        <a:spcAft>
                          <a:spcPts val="0"/>
                        </a:spcAft>
                      </a:pPr>
                      <a:r>
                        <a:rPr lang="tr-TR" sz="2000" u="none"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74,22</a:t>
                      </a:r>
                      <a:endParaRPr lang="tr-TR" sz="2000" u="none"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471047585"/>
                  </a:ext>
                </a:extLst>
              </a:tr>
              <a:tr h="357848">
                <a:tc>
                  <a:txBody>
                    <a:bodyPr/>
                    <a:lstStyle/>
                    <a:p>
                      <a:pPr marR="36195" algn="r">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2021-2022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III.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KURULU GENEL ORTALAMA              </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6670" marR="2667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u="none"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66,27</a:t>
                      </a:r>
                      <a:endParaRPr lang="tr-TR" sz="2000" u="none"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extLst>
                  <a:ext uri="{0D108BD9-81ED-4DB2-BD59-A6C34878D82A}">
                    <a16:rowId xmlns:a16="http://schemas.microsoft.com/office/drawing/2014/main" val="2121396410"/>
                  </a:ext>
                </a:extLst>
              </a:tr>
              <a:tr h="379914">
                <a:tc>
                  <a:txBody>
                    <a:bodyPr/>
                    <a:lstStyle/>
                    <a:p>
                      <a:pPr marR="36195" algn="r">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2020-2021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III.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KURULU GENEL ORTALAMA</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6670" marR="2667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u="none"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73,46</a:t>
                      </a:r>
                      <a:endParaRPr lang="tr-TR" sz="20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extLst>
                  <a:ext uri="{0D108BD9-81ED-4DB2-BD59-A6C34878D82A}">
                    <a16:rowId xmlns:a16="http://schemas.microsoft.com/office/drawing/2014/main" val="2944601683"/>
                  </a:ext>
                </a:extLst>
              </a:tr>
              <a:tr h="379914">
                <a:tc>
                  <a:txBody>
                    <a:bodyPr/>
                    <a:lstStyle/>
                    <a:p>
                      <a:pPr marR="36195" algn="r">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2019-2020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III.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KURULU GENEL ORTALAMA</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6670" marR="2667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u="none"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81,39</a:t>
                      </a:r>
                      <a:endParaRPr lang="tr-TR" sz="20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extLst>
                  <a:ext uri="{0D108BD9-81ED-4DB2-BD59-A6C34878D82A}">
                    <a16:rowId xmlns:a16="http://schemas.microsoft.com/office/drawing/2014/main" val="2245117683"/>
                  </a:ext>
                </a:extLst>
              </a:tr>
              <a:tr h="379914">
                <a:tc>
                  <a:txBody>
                    <a:bodyPr/>
                    <a:lstStyle/>
                    <a:p>
                      <a:pPr algn="r">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2018-2019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III.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KURULU GENEL ORTALAMA</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u="none"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67,97</a:t>
                      </a:r>
                      <a:endParaRPr lang="tr-TR" sz="20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extLst>
                  <a:ext uri="{0D108BD9-81ED-4DB2-BD59-A6C34878D82A}">
                    <a16:rowId xmlns:a16="http://schemas.microsoft.com/office/drawing/2014/main" val="2020412547"/>
                  </a:ext>
                </a:extLst>
              </a:tr>
              <a:tr h="379914">
                <a:tc>
                  <a:txBody>
                    <a:bodyPr/>
                    <a:lstStyle/>
                    <a:p>
                      <a:pPr algn="r">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2017-2018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III.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KURULU GENEL ORTALAMA</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u="none"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65,24</a:t>
                      </a:r>
                      <a:endParaRPr lang="tr-TR" sz="20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extLst>
                  <a:ext uri="{0D108BD9-81ED-4DB2-BD59-A6C34878D82A}">
                    <a16:rowId xmlns:a16="http://schemas.microsoft.com/office/drawing/2014/main" val="3424086462"/>
                  </a:ext>
                </a:extLst>
              </a:tr>
              <a:tr h="379914">
                <a:tc>
                  <a:txBody>
                    <a:bodyPr/>
                    <a:lstStyle/>
                    <a:p>
                      <a:pPr algn="r">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2016-2017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III.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KURULU GENEL ORTALAMA</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u="none"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59,98</a:t>
                      </a:r>
                      <a:endParaRPr lang="tr-TR" sz="20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extLst>
                  <a:ext uri="{0D108BD9-81ED-4DB2-BD59-A6C34878D82A}">
                    <a16:rowId xmlns:a16="http://schemas.microsoft.com/office/drawing/2014/main" val="2257214250"/>
                  </a:ext>
                </a:extLst>
              </a:tr>
              <a:tr h="379914">
                <a:tc>
                  <a:txBody>
                    <a:bodyPr/>
                    <a:lstStyle/>
                    <a:p>
                      <a:pPr algn="r">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2015-2016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III.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KURULU GENEL ORTALAMA</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u="none"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58,67</a:t>
                      </a:r>
                      <a:endParaRPr lang="tr-TR" sz="20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extLst>
                  <a:ext uri="{0D108BD9-81ED-4DB2-BD59-A6C34878D82A}">
                    <a16:rowId xmlns:a16="http://schemas.microsoft.com/office/drawing/2014/main" val="1997917291"/>
                  </a:ext>
                </a:extLst>
              </a:tr>
              <a:tr h="225454">
                <a:tc>
                  <a:txBody>
                    <a:bodyPr/>
                    <a:lstStyle/>
                    <a:p>
                      <a:pPr algn="r">
                        <a:lnSpc>
                          <a:spcPct val="115000"/>
                        </a:lnSpc>
                        <a:spcAft>
                          <a:spcPts val="0"/>
                        </a:spcAft>
                      </a:pPr>
                      <a:r>
                        <a:rPr lang="tr-TR" sz="5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tr-TR" sz="110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tc>
                  <a:txBody>
                    <a:bodyPr/>
                    <a:lstStyle/>
                    <a:p>
                      <a:pPr>
                        <a:lnSpc>
                          <a:spcPct val="115000"/>
                        </a:lnSpc>
                        <a:spcAft>
                          <a:spcPts val="0"/>
                        </a:spcAft>
                      </a:pPr>
                      <a:r>
                        <a:rPr lang="tr-TR" sz="500" dirty="0">
                          <a:effectLst/>
                          <a:latin typeface="Arial" panose="020B0604020202020204" pitchFamily="34" charset="0"/>
                          <a:ea typeface="Calibri" panose="020F0502020204030204" pitchFamily="34" charset="0"/>
                          <a:cs typeface="Times New Roman" panose="02020603050405020304" pitchFamily="18" charset="0"/>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extLst>
                  <a:ext uri="{0D108BD9-81ED-4DB2-BD59-A6C34878D82A}">
                    <a16:rowId xmlns:a16="http://schemas.microsoft.com/office/drawing/2014/main" val="1458413490"/>
                  </a:ext>
                </a:extLst>
              </a:tr>
            </a:tbl>
          </a:graphicData>
        </a:graphic>
      </p:graphicFrame>
    </p:spTree>
    <p:extLst>
      <p:ext uri="{BB962C8B-B14F-4D97-AF65-F5344CB8AC3E}">
        <p14:creationId xmlns:p14="http://schemas.microsoft.com/office/powerpoint/2010/main" val="2299962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372739074"/>
              </p:ext>
            </p:extLst>
          </p:nvPr>
        </p:nvGraphicFramePr>
        <p:xfrm>
          <a:off x="160421" y="224587"/>
          <a:ext cx="11534274" cy="6161077"/>
        </p:xfrm>
        <a:graphic>
          <a:graphicData uri="http://schemas.openxmlformats.org/drawingml/2006/table">
            <a:tbl>
              <a:tblPr>
                <a:tableStyleId>{5C22544A-7EE6-4342-B048-85BDC9FD1C3A}</a:tableStyleId>
              </a:tblPr>
              <a:tblGrid>
                <a:gridCol w="1922379">
                  <a:extLst>
                    <a:ext uri="{9D8B030D-6E8A-4147-A177-3AD203B41FA5}">
                      <a16:colId xmlns:a16="http://schemas.microsoft.com/office/drawing/2014/main" val="703793127"/>
                    </a:ext>
                  </a:extLst>
                </a:gridCol>
                <a:gridCol w="1922379">
                  <a:extLst>
                    <a:ext uri="{9D8B030D-6E8A-4147-A177-3AD203B41FA5}">
                      <a16:colId xmlns:a16="http://schemas.microsoft.com/office/drawing/2014/main" val="2030558413"/>
                    </a:ext>
                  </a:extLst>
                </a:gridCol>
                <a:gridCol w="1922379">
                  <a:extLst>
                    <a:ext uri="{9D8B030D-6E8A-4147-A177-3AD203B41FA5}">
                      <a16:colId xmlns:a16="http://schemas.microsoft.com/office/drawing/2014/main" val="461881704"/>
                    </a:ext>
                  </a:extLst>
                </a:gridCol>
                <a:gridCol w="1922379">
                  <a:extLst>
                    <a:ext uri="{9D8B030D-6E8A-4147-A177-3AD203B41FA5}">
                      <a16:colId xmlns:a16="http://schemas.microsoft.com/office/drawing/2014/main" val="4191872199"/>
                    </a:ext>
                  </a:extLst>
                </a:gridCol>
                <a:gridCol w="1922379">
                  <a:extLst>
                    <a:ext uri="{9D8B030D-6E8A-4147-A177-3AD203B41FA5}">
                      <a16:colId xmlns:a16="http://schemas.microsoft.com/office/drawing/2014/main" val="513527962"/>
                    </a:ext>
                  </a:extLst>
                </a:gridCol>
                <a:gridCol w="1922379">
                  <a:extLst>
                    <a:ext uri="{9D8B030D-6E8A-4147-A177-3AD203B41FA5}">
                      <a16:colId xmlns:a16="http://schemas.microsoft.com/office/drawing/2014/main" val="1940179998"/>
                    </a:ext>
                  </a:extLst>
                </a:gridCol>
              </a:tblGrid>
              <a:tr h="724265">
                <a:tc gridSpan="6">
                  <a:txBody>
                    <a:bodyPr/>
                    <a:lstStyle/>
                    <a:p>
                      <a:pPr algn="ctr" fontAlgn="ctr"/>
                      <a:r>
                        <a:rPr lang="tr-TR" sz="2400" b="1" u="none" strike="noStrike" dirty="0">
                          <a:effectLst/>
                        </a:rPr>
                        <a:t>PUANLAMA BARAJLI</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103129308"/>
                  </a:ext>
                </a:extLst>
              </a:tr>
              <a:tr h="1071267">
                <a:tc>
                  <a:txBody>
                    <a:bodyPr/>
                    <a:lstStyle/>
                    <a:p>
                      <a:pPr algn="ctr" fontAlgn="ctr"/>
                      <a:r>
                        <a:rPr lang="tr-TR" sz="2400" b="1" u="none" strike="noStrike" dirty="0">
                          <a:effectLst/>
                        </a:rPr>
                        <a:t>Barajlı Nota Göre Dağılım</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a:effectLst/>
                        </a:rPr>
                        <a:t>Toplam Not</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b="1" u="none" strike="noStrike">
                          <a:effectLst/>
                        </a:rPr>
                        <a:t>Teorik Not</a:t>
                      </a:r>
                      <a:endParaRPr lang="tr-TR" sz="2400" b="1" i="0" u="none" strike="noStrike">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a:effectLst/>
                        </a:rPr>
                        <a:t>Pratik Not</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a:effectLst/>
                        </a:rPr>
                        <a:t>Anatomi Pratik</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a:effectLst/>
                        </a:rPr>
                        <a:t>Tıbbi Beceriler Pratik</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extLst>
                  <a:ext uri="{0D108BD9-81ED-4DB2-BD59-A6C34878D82A}">
                    <a16:rowId xmlns:a16="http://schemas.microsoft.com/office/drawing/2014/main" val="409727669"/>
                  </a:ext>
                </a:extLst>
              </a:tr>
              <a:tr h="730615">
                <a:tc>
                  <a:txBody>
                    <a:bodyPr/>
                    <a:lstStyle/>
                    <a:p>
                      <a:pPr algn="ctr" fontAlgn="ctr"/>
                      <a:r>
                        <a:rPr lang="tr-TR" sz="2400" b="1" u="none" strike="noStrike" dirty="0">
                          <a:effectLst/>
                        </a:rPr>
                        <a:t>Sınav Puanlaması:</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u="none" strike="noStrike" dirty="0">
                          <a:effectLst/>
                        </a:rPr>
                        <a:t>100</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92</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8</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6</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2</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3389861760"/>
                  </a:ext>
                </a:extLst>
              </a:tr>
              <a:tr h="730615">
                <a:tc>
                  <a:txBody>
                    <a:bodyPr/>
                    <a:lstStyle/>
                    <a:p>
                      <a:pPr algn="ctr" fontAlgn="ctr"/>
                      <a:r>
                        <a:rPr lang="tr-TR" sz="2400" b="1" u="none" strike="noStrike" dirty="0">
                          <a:effectLst/>
                        </a:rPr>
                        <a:t>En Yüksek Not:</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u="none" strike="noStrike" dirty="0">
                          <a:effectLst/>
                        </a:rPr>
                        <a:t>95,96    1 KİŞİ</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87,96    2 KİŞİ</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8    44 KİŞİ</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6    75 KİŞİ</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2    199 KİŞİ</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extLst>
                  <a:ext uri="{0D108BD9-81ED-4DB2-BD59-A6C34878D82A}">
                    <a16:rowId xmlns:a16="http://schemas.microsoft.com/office/drawing/2014/main" val="3040697123"/>
                  </a:ext>
                </a:extLst>
              </a:tr>
              <a:tr h="730615">
                <a:tc>
                  <a:txBody>
                    <a:bodyPr/>
                    <a:lstStyle/>
                    <a:p>
                      <a:pPr algn="ctr" fontAlgn="ctr"/>
                      <a:r>
                        <a:rPr lang="tr-TR" sz="2400" b="1" u="none" strike="noStrike" dirty="0">
                          <a:effectLst/>
                        </a:rPr>
                        <a:t>En Düşük Not:</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u="none" strike="noStrike" dirty="0">
                          <a:effectLst/>
                        </a:rPr>
                        <a:t>10,31    1 KİŞİ</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9,71    1 KİŞİ</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-3,2    3 KİŞİ</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-2,4    20 KİŞİ</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-0,8    4 KİŞİ</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3770727288"/>
                  </a:ext>
                </a:extLst>
              </a:tr>
              <a:tr h="724265">
                <a:tc>
                  <a:txBody>
                    <a:bodyPr/>
                    <a:lstStyle/>
                    <a:p>
                      <a:pPr algn="ctr" fontAlgn="ctr"/>
                      <a:r>
                        <a:rPr lang="tr-TR" sz="2400" b="1" u="none" strike="noStrike" dirty="0">
                          <a:effectLst/>
                        </a:rPr>
                        <a:t>Ortalama</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u="none" strike="noStrike" dirty="0">
                          <a:effectLst/>
                        </a:rPr>
                        <a:t>62,05</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56,40</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5,55</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3,66</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1,90</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extLst>
                  <a:ext uri="{0D108BD9-81ED-4DB2-BD59-A6C34878D82A}">
                    <a16:rowId xmlns:a16="http://schemas.microsoft.com/office/drawing/2014/main" val="2882418818"/>
                  </a:ext>
                </a:extLst>
              </a:tr>
              <a:tr h="724265">
                <a:tc>
                  <a:txBody>
                    <a:bodyPr/>
                    <a:lstStyle/>
                    <a:p>
                      <a:pPr algn="ctr" fontAlgn="ctr"/>
                      <a:r>
                        <a:rPr lang="tr-TR" sz="2400" b="1" u="none" strike="noStrike" dirty="0">
                          <a:effectLst/>
                        </a:rPr>
                        <a:t>Başarı %</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u="none" strike="noStrike" dirty="0">
                          <a:effectLst/>
                        </a:rPr>
                        <a:t>62,05</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61,30</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69,37</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60,88</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94,84</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1678498023"/>
                  </a:ext>
                </a:extLst>
              </a:tr>
              <a:tr h="724265">
                <a:tc gridSpan="5">
                  <a:txBody>
                    <a:bodyPr/>
                    <a:lstStyle/>
                    <a:p>
                      <a:pPr algn="ctr" fontAlgn="ctr"/>
                      <a:r>
                        <a:rPr lang="tr-TR" sz="2400" b="1" u="none" strike="noStrike" dirty="0">
                          <a:effectLst/>
                        </a:rPr>
                        <a:t>SINAVA GİREN ÖĞRENCİ SAYISI</a:t>
                      </a:r>
                      <a:endParaRPr lang="tr-TR" sz="2400" b="1"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ctr"/>
                      <a:r>
                        <a:rPr lang="tr-TR" sz="2400" u="none" strike="noStrike" dirty="0">
                          <a:effectLst/>
                        </a:rPr>
                        <a:t>354</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extLst>
                  <a:ext uri="{0D108BD9-81ED-4DB2-BD59-A6C34878D82A}">
                    <a16:rowId xmlns:a16="http://schemas.microsoft.com/office/drawing/2014/main" val="3280410611"/>
                  </a:ext>
                </a:extLst>
              </a:tr>
            </a:tbl>
          </a:graphicData>
        </a:graphic>
      </p:graphicFrame>
    </p:spTree>
    <p:extLst>
      <p:ext uri="{BB962C8B-B14F-4D97-AF65-F5344CB8AC3E}">
        <p14:creationId xmlns:p14="http://schemas.microsoft.com/office/powerpoint/2010/main" val="285938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96298928"/>
              </p:ext>
            </p:extLst>
          </p:nvPr>
        </p:nvGraphicFramePr>
        <p:xfrm>
          <a:off x="385004" y="657726"/>
          <a:ext cx="11325732" cy="5835821"/>
        </p:xfrm>
        <a:graphic>
          <a:graphicData uri="http://schemas.openxmlformats.org/drawingml/2006/table">
            <a:tbl>
              <a:tblPr>
                <a:tableStyleId>{5C22544A-7EE6-4342-B048-85BDC9FD1C3A}</a:tableStyleId>
              </a:tblPr>
              <a:tblGrid>
                <a:gridCol w="1887622">
                  <a:extLst>
                    <a:ext uri="{9D8B030D-6E8A-4147-A177-3AD203B41FA5}">
                      <a16:colId xmlns:a16="http://schemas.microsoft.com/office/drawing/2014/main" val="586367839"/>
                    </a:ext>
                  </a:extLst>
                </a:gridCol>
                <a:gridCol w="1887622">
                  <a:extLst>
                    <a:ext uri="{9D8B030D-6E8A-4147-A177-3AD203B41FA5}">
                      <a16:colId xmlns:a16="http://schemas.microsoft.com/office/drawing/2014/main" val="1076746883"/>
                    </a:ext>
                  </a:extLst>
                </a:gridCol>
                <a:gridCol w="1887622">
                  <a:extLst>
                    <a:ext uri="{9D8B030D-6E8A-4147-A177-3AD203B41FA5}">
                      <a16:colId xmlns:a16="http://schemas.microsoft.com/office/drawing/2014/main" val="200729450"/>
                    </a:ext>
                  </a:extLst>
                </a:gridCol>
                <a:gridCol w="1887622">
                  <a:extLst>
                    <a:ext uri="{9D8B030D-6E8A-4147-A177-3AD203B41FA5}">
                      <a16:colId xmlns:a16="http://schemas.microsoft.com/office/drawing/2014/main" val="818605668"/>
                    </a:ext>
                  </a:extLst>
                </a:gridCol>
                <a:gridCol w="1887622">
                  <a:extLst>
                    <a:ext uri="{9D8B030D-6E8A-4147-A177-3AD203B41FA5}">
                      <a16:colId xmlns:a16="http://schemas.microsoft.com/office/drawing/2014/main" val="75695584"/>
                    </a:ext>
                  </a:extLst>
                </a:gridCol>
                <a:gridCol w="1887622">
                  <a:extLst>
                    <a:ext uri="{9D8B030D-6E8A-4147-A177-3AD203B41FA5}">
                      <a16:colId xmlns:a16="http://schemas.microsoft.com/office/drawing/2014/main" val="1652093080"/>
                    </a:ext>
                  </a:extLst>
                </a:gridCol>
              </a:tblGrid>
              <a:tr h="675036">
                <a:tc gridSpan="6">
                  <a:txBody>
                    <a:bodyPr/>
                    <a:lstStyle/>
                    <a:p>
                      <a:pPr algn="ctr" fontAlgn="ctr"/>
                      <a:r>
                        <a:rPr lang="tr-TR" sz="2400" b="1" u="none" strike="noStrike" dirty="0">
                          <a:effectLst/>
                        </a:rPr>
                        <a:t>PUANLAMA HAM</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606216773"/>
                  </a:ext>
                </a:extLst>
              </a:tr>
              <a:tr h="1030353">
                <a:tc>
                  <a:txBody>
                    <a:bodyPr/>
                    <a:lstStyle/>
                    <a:p>
                      <a:pPr algn="ctr" fontAlgn="ctr"/>
                      <a:r>
                        <a:rPr lang="tr-TR" sz="2400" b="1" u="none" strike="noStrike" dirty="0">
                          <a:effectLst/>
                        </a:rPr>
                        <a:t>Ham Nota Göre Dağılım</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b="1" u="none" strike="noStrike">
                          <a:effectLst/>
                        </a:rPr>
                        <a:t>Toplam Not</a:t>
                      </a:r>
                      <a:endParaRPr lang="tr-TR" sz="2400" b="1" i="0" u="none" strike="noStrike">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b="1" u="none" strike="noStrike">
                          <a:effectLst/>
                        </a:rPr>
                        <a:t>Teorik Not</a:t>
                      </a:r>
                      <a:endParaRPr lang="tr-TR" sz="2400" b="1" i="0" u="none" strike="noStrike">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a:effectLst/>
                        </a:rPr>
                        <a:t>Pratik Not</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a:effectLst/>
                        </a:rPr>
                        <a:t>Anatomi Pratik</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a:effectLst/>
                        </a:rPr>
                        <a:t>Tıbbi Beceriler Pratik</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extLst>
                  <a:ext uri="{0D108BD9-81ED-4DB2-BD59-A6C34878D82A}">
                    <a16:rowId xmlns:a16="http://schemas.microsoft.com/office/drawing/2014/main" val="1736015577"/>
                  </a:ext>
                </a:extLst>
              </a:tr>
              <a:tr h="686902">
                <a:tc>
                  <a:txBody>
                    <a:bodyPr/>
                    <a:lstStyle/>
                    <a:p>
                      <a:pPr algn="ctr" fontAlgn="ctr"/>
                      <a:r>
                        <a:rPr lang="tr-TR" sz="2400" b="1" u="none" strike="noStrike" dirty="0">
                          <a:effectLst/>
                        </a:rPr>
                        <a:t>Sınav Puanlaması:</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u="none" strike="noStrike">
                          <a:effectLst/>
                        </a:rPr>
                        <a:t>100</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92</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8</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6</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2</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4071092131"/>
                  </a:ext>
                </a:extLst>
              </a:tr>
              <a:tr h="686902">
                <a:tc>
                  <a:txBody>
                    <a:bodyPr/>
                    <a:lstStyle/>
                    <a:p>
                      <a:pPr algn="ctr" fontAlgn="ctr"/>
                      <a:r>
                        <a:rPr lang="tr-TR" sz="2400" b="1" u="none" strike="noStrike" dirty="0">
                          <a:effectLst/>
                        </a:rPr>
                        <a:t>En Yüksek Not:</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u="none" strike="noStrike" dirty="0">
                          <a:effectLst/>
                        </a:rPr>
                        <a:t>95,96    2 KİŞİ</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87,96    2 KİŞİ</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8    44 KİŞİ</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6    75 KİŞİ</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2    199 KİŞİ</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extLst>
                  <a:ext uri="{0D108BD9-81ED-4DB2-BD59-A6C34878D82A}">
                    <a16:rowId xmlns:a16="http://schemas.microsoft.com/office/drawing/2014/main" val="616319430"/>
                  </a:ext>
                </a:extLst>
              </a:tr>
              <a:tr h="686902">
                <a:tc>
                  <a:txBody>
                    <a:bodyPr/>
                    <a:lstStyle/>
                    <a:p>
                      <a:pPr algn="ctr" fontAlgn="ctr"/>
                      <a:r>
                        <a:rPr lang="tr-TR" sz="2400" b="1" u="none" strike="noStrike" dirty="0">
                          <a:effectLst/>
                        </a:rPr>
                        <a:t>En Düşük Not:</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u="none" strike="noStrike">
                          <a:effectLst/>
                        </a:rPr>
                        <a:t>25,76    1 KİŞİ</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23,26    1 KİŞİ</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0    3 KİŞİ</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0    20 KİŞİ</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0    4 KİŞİ</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3478902508"/>
                  </a:ext>
                </a:extLst>
              </a:tr>
              <a:tr h="675036">
                <a:tc>
                  <a:txBody>
                    <a:bodyPr/>
                    <a:lstStyle/>
                    <a:p>
                      <a:pPr algn="ctr" fontAlgn="ctr"/>
                      <a:r>
                        <a:rPr lang="tr-TR" sz="2400" b="1" u="none" strike="noStrike" dirty="0">
                          <a:effectLst/>
                        </a:rPr>
                        <a:t>Ortalama</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u="none" strike="noStrike" dirty="0">
                          <a:effectLst/>
                        </a:rPr>
                        <a:t>64,11</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58,27</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5,84</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3,94</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1,91</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extLst>
                  <a:ext uri="{0D108BD9-81ED-4DB2-BD59-A6C34878D82A}">
                    <a16:rowId xmlns:a16="http://schemas.microsoft.com/office/drawing/2014/main" val="3258412515"/>
                  </a:ext>
                </a:extLst>
              </a:tr>
              <a:tr h="675036">
                <a:tc>
                  <a:txBody>
                    <a:bodyPr/>
                    <a:lstStyle/>
                    <a:p>
                      <a:pPr algn="ctr" fontAlgn="ctr"/>
                      <a:r>
                        <a:rPr lang="tr-TR" sz="2400" b="1" u="none" strike="noStrike" dirty="0">
                          <a:effectLst/>
                        </a:rPr>
                        <a:t>Başarı %</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u="none" strike="noStrike">
                          <a:effectLst/>
                        </a:rPr>
                        <a:t>64,11</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63,33</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72,98</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65,54</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95,29</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923944409"/>
                  </a:ext>
                </a:extLst>
              </a:tr>
              <a:tr h="675036">
                <a:tc gridSpan="5">
                  <a:txBody>
                    <a:bodyPr/>
                    <a:lstStyle/>
                    <a:p>
                      <a:pPr algn="ctr" fontAlgn="ctr"/>
                      <a:r>
                        <a:rPr lang="tr-TR" sz="2400" b="1" u="none" strike="noStrike" dirty="0">
                          <a:effectLst/>
                        </a:rPr>
                        <a:t>SINAVA GİREN ÖĞRENCİ SAYISI</a:t>
                      </a:r>
                      <a:endParaRPr lang="tr-TR" sz="2400" b="1"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ctr"/>
                      <a:r>
                        <a:rPr lang="tr-TR" sz="2400" u="none" strike="noStrike" dirty="0">
                          <a:effectLst/>
                        </a:rPr>
                        <a:t>354</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extLst>
                  <a:ext uri="{0D108BD9-81ED-4DB2-BD59-A6C34878D82A}">
                    <a16:rowId xmlns:a16="http://schemas.microsoft.com/office/drawing/2014/main" val="698483677"/>
                  </a:ext>
                </a:extLst>
              </a:tr>
            </a:tbl>
          </a:graphicData>
        </a:graphic>
      </p:graphicFrame>
    </p:spTree>
    <p:extLst>
      <p:ext uri="{BB962C8B-B14F-4D97-AF65-F5344CB8AC3E}">
        <p14:creationId xmlns:p14="http://schemas.microsoft.com/office/powerpoint/2010/main" val="2128856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902111028"/>
              </p:ext>
            </p:extLst>
          </p:nvPr>
        </p:nvGraphicFramePr>
        <p:xfrm>
          <a:off x="288754" y="320838"/>
          <a:ext cx="11085098" cy="6217920"/>
        </p:xfrm>
        <a:graphic>
          <a:graphicData uri="http://schemas.openxmlformats.org/drawingml/2006/table">
            <a:tbl>
              <a:tblPr>
                <a:tableStyleId>{5C22544A-7EE6-4342-B048-85BDC9FD1C3A}</a:tableStyleId>
              </a:tblPr>
              <a:tblGrid>
                <a:gridCol w="791793">
                  <a:extLst>
                    <a:ext uri="{9D8B030D-6E8A-4147-A177-3AD203B41FA5}">
                      <a16:colId xmlns:a16="http://schemas.microsoft.com/office/drawing/2014/main" val="4231065077"/>
                    </a:ext>
                  </a:extLst>
                </a:gridCol>
                <a:gridCol w="791793">
                  <a:extLst>
                    <a:ext uri="{9D8B030D-6E8A-4147-A177-3AD203B41FA5}">
                      <a16:colId xmlns:a16="http://schemas.microsoft.com/office/drawing/2014/main" val="4227604923"/>
                    </a:ext>
                  </a:extLst>
                </a:gridCol>
                <a:gridCol w="1583585">
                  <a:extLst>
                    <a:ext uri="{9D8B030D-6E8A-4147-A177-3AD203B41FA5}">
                      <a16:colId xmlns:a16="http://schemas.microsoft.com/office/drawing/2014/main" val="3674241297"/>
                    </a:ext>
                  </a:extLst>
                </a:gridCol>
                <a:gridCol w="791793">
                  <a:extLst>
                    <a:ext uri="{9D8B030D-6E8A-4147-A177-3AD203B41FA5}">
                      <a16:colId xmlns:a16="http://schemas.microsoft.com/office/drawing/2014/main" val="3657891574"/>
                    </a:ext>
                  </a:extLst>
                </a:gridCol>
                <a:gridCol w="791793">
                  <a:extLst>
                    <a:ext uri="{9D8B030D-6E8A-4147-A177-3AD203B41FA5}">
                      <a16:colId xmlns:a16="http://schemas.microsoft.com/office/drawing/2014/main" val="4048588845"/>
                    </a:ext>
                  </a:extLst>
                </a:gridCol>
                <a:gridCol w="334594">
                  <a:extLst>
                    <a:ext uri="{9D8B030D-6E8A-4147-A177-3AD203B41FA5}">
                      <a16:colId xmlns:a16="http://schemas.microsoft.com/office/drawing/2014/main" val="3725663069"/>
                    </a:ext>
                  </a:extLst>
                </a:gridCol>
                <a:gridCol w="1248991">
                  <a:extLst>
                    <a:ext uri="{9D8B030D-6E8A-4147-A177-3AD203B41FA5}">
                      <a16:colId xmlns:a16="http://schemas.microsoft.com/office/drawing/2014/main" val="3631809442"/>
                    </a:ext>
                  </a:extLst>
                </a:gridCol>
                <a:gridCol w="1583585">
                  <a:extLst>
                    <a:ext uri="{9D8B030D-6E8A-4147-A177-3AD203B41FA5}">
                      <a16:colId xmlns:a16="http://schemas.microsoft.com/office/drawing/2014/main" val="2807082177"/>
                    </a:ext>
                  </a:extLst>
                </a:gridCol>
                <a:gridCol w="791793">
                  <a:extLst>
                    <a:ext uri="{9D8B030D-6E8A-4147-A177-3AD203B41FA5}">
                      <a16:colId xmlns:a16="http://schemas.microsoft.com/office/drawing/2014/main" val="539876394"/>
                    </a:ext>
                  </a:extLst>
                </a:gridCol>
                <a:gridCol w="791793">
                  <a:extLst>
                    <a:ext uri="{9D8B030D-6E8A-4147-A177-3AD203B41FA5}">
                      <a16:colId xmlns:a16="http://schemas.microsoft.com/office/drawing/2014/main" val="751626134"/>
                    </a:ext>
                  </a:extLst>
                </a:gridCol>
                <a:gridCol w="187922">
                  <a:extLst>
                    <a:ext uri="{9D8B030D-6E8A-4147-A177-3AD203B41FA5}">
                      <a16:colId xmlns:a16="http://schemas.microsoft.com/office/drawing/2014/main" val="1153181801"/>
                    </a:ext>
                  </a:extLst>
                </a:gridCol>
                <a:gridCol w="1395663">
                  <a:extLst>
                    <a:ext uri="{9D8B030D-6E8A-4147-A177-3AD203B41FA5}">
                      <a16:colId xmlns:a16="http://schemas.microsoft.com/office/drawing/2014/main" val="2343720797"/>
                    </a:ext>
                  </a:extLst>
                </a:gridCol>
              </a:tblGrid>
              <a:tr h="307631">
                <a:tc gridSpan="12">
                  <a:txBody>
                    <a:bodyPr/>
                    <a:lstStyle/>
                    <a:p>
                      <a:pPr algn="ctr" fontAlgn="ctr"/>
                      <a:r>
                        <a:rPr lang="tr-TR" sz="2400" b="1" u="none" strike="noStrike" dirty="0">
                          <a:effectLst/>
                        </a:rPr>
                        <a:t>NOT DAĞILIMI</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503154528"/>
                  </a:ext>
                </a:extLst>
              </a:tr>
              <a:tr h="307631">
                <a:tc rowSpan="2" gridSpan="2">
                  <a:txBody>
                    <a:bodyPr/>
                    <a:lstStyle/>
                    <a:p>
                      <a:pPr algn="ctr" fontAlgn="ctr"/>
                      <a:r>
                        <a:rPr lang="tr-TR" sz="800" b="1" u="none" strike="noStrike" dirty="0">
                          <a:effectLst/>
                        </a:rPr>
                        <a:t> </a:t>
                      </a:r>
                      <a:endParaRPr lang="tr-TR" sz="8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rowSpan="2" hMerge="1">
                  <a:txBody>
                    <a:bodyPr/>
                    <a:lstStyle/>
                    <a:p>
                      <a:endParaRPr lang="tr-TR"/>
                    </a:p>
                  </a:txBody>
                  <a:tcPr/>
                </a:tc>
                <a:tc gridSpan="5">
                  <a:txBody>
                    <a:bodyPr/>
                    <a:lstStyle/>
                    <a:p>
                      <a:pPr algn="ctr" fontAlgn="ctr"/>
                      <a:r>
                        <a:rPr lang="tr-TR" sz="2400" b="1" u="none" strike="noStrike" dirty="0">
                          <a:effectLst/>
                        </a:rPr>
                        <a:t>BARAJLI NOTA GÖRE DAĞILIM</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2400" b="1" u="none" strike="noStrike" dirty="0">
                          <a:effectLst/>
                        </a:rPr>
                        <a:t>HAM NOTA GÖRE DAĞILIM</a:t>
                      </a: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886904200"/>
                  </a:ext>
                </a:extLst>
              </a:tr>
              <a:tr h="615262">
                <a:tc gridSpan="2" vMerge="1">
                  <a:txBody>
                    <a:bodyPr/>
                    <a:lstStyle/>
                    <a:p>
                      <a:endParaRPr lang="tr-TR"/>
                    </a:p>
                  </a:txBody>
                  <a:tcPr/>
                </a:tc>
                <a:tc hMerge="1" vMerge="1">
                  <a:txBody>
                    <a:bodyPr/>
                    <a:lstStyle/>
                    <a:p>
                      <a:endParaRPr lang="tr-TR"/>
                    </a:p>
                  </a:txBody>
                  <a:tcPr/>
                </a:tc>
                <a:tc>
                  <a:txBody>
                    <a:bodyPr/>
                    <a:lstStyle/>
                    <a:p>
                      <a:pPr algn="ctr" fontAlgn="ctr"/>
                      <a:r>
                        <a:rPr lang="tr-TR" sz="2400" b="1" u="none" strike="noStrike" dirty="0">
                          <a:solidFill>
                            <a:schemeClr val="bg1"/>
                          </a:solidFill>
                          <a:effectLst/>
                        </a:rPr>
                        <a:t>NOT ARALIĞI</a:t>
                      </a:r>
                      <a:endParaRPr lang="tr-TR" sz="2400" b="1" i="0" u="none" strike="noStrike" dirty="0">
                        <a:solidFill>
                          <a:schemeClr val="bg1"/>
                        </a:solidFill>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a:solidFill>
                            <a:schemeClr val="bg1"/>
                          </a:solidFill>
                          <a:effectLst/>
                        </a:rPr>
                        <a:t>SAYI</a:t>
                      </a:r>
                      <a:endParaRPr lang="tr-TR" sz="2400" b="1" i="0" u="none" strike="noStrike" dirty="0">
                        <a:solidFill>
                          <a:schemeClr val="bg1"/>
                        </a:solidFill>
                        <a:effectLst/>
                        <a:latin typeface="Times New Roman" panose="02020603050405020304" pitchFamily="18" charset="0"/>
                      </a:endParaRPr>
                    </a:p>
                  </a:txBody>
                  <a:tcPr marL="0" marR="0" marT="0" marB="0" anchor="ctr">
                    <a:solidFill>
                      <a:schemeClr val="accent1">
                        <a:lumMod val="60000"/>
                        <a:lumOff val="40000"/>
                      </a:schemeClr>
                    </a:solidFill>
                  </a:tcPr>
                </a:tc>
                <a:tc gridSpan="2">
                  <a:txBody>
                    <a:bodyPr/>
                    <a:lstStyle/>
                    <a:p>
                      <a:pPr algn="ctr" fontAlgn="ctr"/>
                      <a:r>
                        <a:rPr lang="tr-TR" sz="2400" b="1" u="none" strike="noStrike" dirty="0">
                          <a:solidFill>
                            <a:schemeClr val="bg1"/>
                          </a:solidFill>
                          <a:effectLst/>
                        </a:rPr>
                        <a:t>YÜZDE</a:t>
                      </a:r>
                      <a:endParaRPr lang="tr-TR" sz="2400" b="1" i="0" u="none" strike="noStrike" dirty="0">
                        <a:solidFill>
                          <a:schemeClr val="bg1"/>
                        </a:solidFill>
                        <a:effectLst/>
                        <a:latin typeface="Times New Roman" panose="02020603050405020304" pitchFamily="18" charset="0"/>
                      </a:endParaRPr>
                    </a:p>
                  </a:txBody>
                  <a:tcPr marL="0" marR="0" marT="0" marB="0" anchor="ctr">
                    <a:solidFill>
                      <a:schemeClr val="accent1">
                        <a:lumMod val="60000"/>
                        <a:lumOff val="40000"/>
                      </a:schemeClr>
                    </a:solidFill>
                  </a:tcPr>
                </a:tc>
                <a:tc hMerge="1">
                  <a:txBody>
                    <a:bodyPr/>
                    <a:lstStyle/>
                    <a:p>
                      <a:pPr algn="ctr" fontAlgn="ct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a:solidFill>
                            <a:schemeClr val="bg1"/>
                          </a:solidFill>
                          <a:effectLst/>
                        </a:rPr>
                        <a:t>TOPLAM</a:t>
                      </a:r>
                      <a:endParaRPr lang="tr-TR" sz="2400" b="1" i="0" u="none" strike="noStrike" dirty="0">
                        <a:solidFill>
                          <a:schemeClr val="bg1"/>
                        </a:solidFill>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a:solidFill>
                            <a:schemeClr val="bg1"/>
                          </a:solidFill>
                          <a:effectLst/>
                        </a:rPr>
                        <a:t>NOT ARALIĞI</a:t>
                      </a:r>
                      <a:endParaRPr lang="tr-TR" sz="2400" b="1" i="0" u="none" strike="noStrike" dirty="0">
                        <a:solidFill>
                          <a:schemeClr val="bg1"/>
                        </a:solidFill>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a:solidFill>
                            <a:schemeClr val="bg1"/>
                          </a:solidFill>
                          <a:effectLst/>
                        </a:rPr>
                        <a:t>SAYI</a:t>
                      </a:r>
                      <a:endParaRPr lang="tr-TR" sz="2400" b="1" i="0" u="none" strike="noStrike" dirty="0">
                        <a:solidFill>
                          <a:schemeClr val="bg1"/>
                        </a:solidFill>
                        <a:effectLst/>
                        <a:latin typeface="Times New Roman" panose="02020603050405020304" pitchFamily="18" charset="0"/>
                      </a:endParaRPr>
                    </a:p>
                  </a:txBody>
                  <a:tcPr marL="0" marR="0" marT="0" marB="0" anchor="ctr">
                    <a:solidFill>
                      <a:schemeClr val="accent1">
                        <a:lumMod val="60000"/>
                        <a:lumOff val="40000"/>
                      </a:schemeClr>
                    </a:solidFill>
                  </a:tcPr>
                </a:tc>
                <a:tc gridSpan="2">
                  <a:txBody>
                    <a:bodyPr/>
                    <a:lstStyle/>
                    <a:p>
                      <a:pPr algn="ctr" fontAlgn="ctr"/>
                      <a:r>
                        <a:rPr lang="tr-TR" sz="2400" b="1" u="none" strike="noStrike" dirty="0">
                          <a:solidFill>
                            <a:schemeClr val="bg1"/>
                          </a:solidFill>
                          <a:effectLst/>
                        </a:rPr>
                        <a:t>YÜZDE</a:t>
                      </a:r>
                      <a:endParaRPr lang="tr-TR" sz="2400" b="1" i="0" u="none" strike="noStrike" dirty="0">
                        <a:solidFill>
                          <a:schemeClr val="bg1"/>
                        </a:solidFill>
                        <a:effectLst/>
                        <a:latin typeface="Times New Roman" panose="02020603050405020304" pitchFamily="18" charset="0"/>
                      </a:endParaRPr>
                    </a:p>
                  </a:txBody>
                  <a:tcPr marL="0" marR="0" marT="0" marB="0" anchor="ctr">
                    <a:solidFill>
                      <a:schemeClr val="accent1">
                        <a:lumMod val="60000"/>
                        <a:lumOff val="40000"/>
                      </a:schemeClr>
                    </a:solidFill>
                  </a:tcPr>
                </a:tc>
                <a:tc hMerge="1">
                  <a:txBody>
                    <a:bodyPr/>
                    <a:lstStyle/>
                    <a:p>
                      <a:pPr algn="ctr" fontAlgn="ctr"/>
                      <a:endParaRPr lang="tr-TR" sz="2400" b="1" i="0" u="none" strike="noStrike" dirty="0">
                        <a:effectLst/>
                        <a:latin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400" b="1" u="none" strike="noStrike" dirty="0">
                          <a:solidFill>
                            <a:schemeClr val="bg1"/>
                          </a:solidFill>
                          <a:effectLst/>
                        </a:rPr>
                        <a:t>TOPLAM</a:t>
                      </a:r>
                      <a:endParaRPr lang="tr-TR" sz="2400" b="1" i="0" u="none" strike="noStrike" dirty="0">
                        <a:solidFill>
                          <a:schemeClr val="bg1"/>
                        </a:solidFill>
                        <a:effectLst/>
                        <a:latin typeface="Times New Roman" panose="02020603050405020304" pitchFamily="18" charset="0"/>
                      </a:endParaRPr>
                    </a:p>
                  </a:txBody>
                  <a:tcPr marL="0" marR="0" marT="0" marB="0" anchor="ctr">
                    <a:solidFill>
                      <a:schemeClr val="accent1">
                        <a:lumMod val="60000"/>
                        <a:lumOff val="40000"/>
                      </a:schemeClr>
                    </a:solidFill>
                  </a:tcPr>
                </a:tc>
                <a:extLst>
                  <a:ext uri="{0D108BD9-81ED-4DB2-BD59-A6C34878D82A}">
                    <a16:rowId xmlns:a16="http://schemas.microsoft.com/office/drawing/2014/main" val="998998922"/>
                  </a:ext>
                </a:extLst>
              </a:tr>
              <a:tr h="307631">
                <a:tc rowSpan="4" gridSpan="2">
                  <a:txBody>
                    <a:bodyPr/>
                    <a:lstStyle/>
                    <a:p>
                      <a:pPr algn="ctr" fontAlgn="ctr"/>
                      <a:r>
                        <a:rPr lang="tr-TR" sz="2400" b="1" u="none" strike="noStrike" dirty="0">
                          <a:effectLst/>
                        </a:rPr>
                        <a:t>Ortalama Üstü Not Alan Öğrencilerin Dağılımı</a:t>
                      </a:r>
                      <a:endParaRPr lang="tr-TR" sz="2400" b="1"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tc rowSpan="4" hMerge="1">
                  <a:txBody>
                    <a:bodyPr/>
                    <a:lstStyle/>
                    <a:p>
                      <a:endParaRPr lang="tr-TR"/>
                    </a:p>
                  </a:txBody>
                  <a:tcPr/>
                </a:tc>
                <a:tc>
                  <a:txBody>
                    <a:bodyPr/>
                    <a:lstStyle/>
                    <a:p>
                      <a:pPr algn="ctr" fontAlgn="ctr"/>
                      <a:r>
                        <a:rPr lang="tr-TR" sz="2400" u="none" strike="noStrike">
                          <a:effectLst/>
                        </a:rPr>
                        <a:t>&gt;=90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10</a:t>
                      </a:r>
                      <a:endParaRPr lang="tr-TR" sz="2400" b="0" i="0" u="none" strike="noStrike">
                        <a:effectLst/>
                        <a:latin typeface="Arial Tur" panose="020B0604020202020204" pitchFamily="34" charset="0"/>
                      </a:endParaRPr>
                    </a:p>
                  </a:txBody>
                  <a:tcPr marL="0" marR="0" marT="0" marB="0" anchor="ctr"/>
                </a:tc>
                <a:tc gridSpan="2">
                  <a:txBody>
                    <a:bodyPr/>
                    <a:lstStyle/>
                    <a:p>
                      <a:pPr algn="ctr" fontAlgn="ctr"/>
                      <a:r>
                        <a:rPr lang="tr-TR" sz="2400" u="none" strike="noStrike">
                          <a:effectLst/>
                        </a:rPr>
                        <a:t>2,83</a:t>
                      </a:r>
                      <a:endParaRPr lang="tr-TR" sz="2400" b="0" i="0" u="none" strike="noStrike">
                        <a:effectLst/>
                        <a:latin typeface="Arial Tur" panose="020B0604020202020204" pitchFamily="34" charset="0"/>
                      </a:endParaRPr>
                    </a:p>
                  </a:txBody>
                  <a:tcPr marL="0" marR="0" marT="0" marB="0" anchor="ctr"/>
                </a:tc>
                <a:tc hMerge="1">
                  <a:txBody>
                    <a:bodyPr/>
                    <a:lstStyle/>
                    <a:p>
                      <a:pPr algn="ctr" fontAlgn="ctr"/>
                      <a:endParaRPr lang="tr-TR" sz="2400" b="0" i="0" u="none" strike="noStrike">
                        <a:effectLst/>
                        <a:latin typeface="Arial Tur" panose="020B0604020202020204" pitchFamily="34" charset="0"/>
                      </a:endParaRPr>
                    </a:p>
                  </a:txBody>
                  <a:tcPr marL="0" marR="0" marT="0" marB="0" anchor="ctr">
                    <a:solidFill>
                      <a:schemeClr val="accent1">
                        <a:lumMod val="20000"/>
                        <a:lumOff val="80000"/>
                      </a:schemeClr>
                    </a:solidFill>
                  </a:tcPr>
                </a:tc>
                <a:tc rowSpan="4">
                  <a:txBody>
                    <a:bodyPr/>
                    <a:lstStyle/>
                    <a:p>
                      <a:pPr algn="ctr" fontAlgn="ctr"/>
                      <a:r>
                        <a:rPr lang="tr-TR" sz="2400" u="none" strike="noStrike">
                          <a:effectLst/>
                        </a:rPr>
                        <a:t>182 KİŞİ          % 51,42</a:t>
                      </a:r>
                      <a:endParaRPr lang="tr-TR" sz="2400" b="0" i="0" u="none" strike="noStrike">
                        <a:effectLst/>
                        <a:latin typeface="Arial Tur" panose="020B0604020202020204" pitchFamily="34" charset="0"/>
                      </a:endParaRPr>
                    </a:p>
                  </a:txBody>
                  <a:tcPr marL="0" marR="0" marT="0" marB="0" anchor="ctr">
                    <a:solidFill>
                      <a:schemeClr val="accent1">
                        <a:lumMod val="20000"/>
                        <a:lumOff val="80000"/>
                      </a:schemeClr>
                    </a:solidFill>
                  </a:tcPr>
                </a:tc>
                <a:tc>
                  <a:txBody>
                    <a:bodyPr/>
                    <a:lstStyle/>
                    <a:p>
                      <a:pPr algn="ctr" fontAlgn="ctr"/>
                      <a:r>
                        <a:rPr lang="tr-TR" sz="2400" u="none" strike="noStrike">
                          <a:effectLst/>
                        </a:rPr>
                        <a:t>&gt;=90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10</a:t>
                      </a:r>
                      <a:endParaRPr lang="tr-TR" sz="2400" b="0" i="0" u="none" strike="noStrike" dirty="0">
                        <a:effectLst/>
                        <a:latin typeface="Arial Tur" panose="020B0604020202020204" pitchFamily="34" charset="0"/>
                      </a:endParaRPr>
                    </a:p>
                  </a:txBody>
                  <a:tcPr marL="0" marR="0" marT="0" marB="0" anchor="ctr"/>
                </a:tc>
                <a:tc gridSpan="2">
                  <a:txBody>
                    <a:bodyPr/>
                    <a:lstStyle/>
                    <a:p>
                      <a:pPr algn="ctr" fontAlgn="ctr"/>
                      <a:r>
                        <a:rPr lang="tr-TR" sz="2400" u="none" strike="noStrike">
                          <a:effectLst/>
                        </a:rPr>
                        <a:t>2,83</a:t>
                      </a:r>
                      <a:endParaRPr lang="tr-TR" sz="2400" b="0" i="0" u="none" strike="noStrike">
                        <a:effectLst/>
                        <a:latin typeface="Arial Tur" panose="020B0604020202020204" pitchFamily="34" charset="0"/>
                      </a:endParaRPr>
                    </a:p>
                  </a:txBody>
                  <a:tcPr marL="0" marR="0" marT="0" marB="0" anchor="ctr"/>
                </a:tc>
                <a:tc hMerge="1">
                  <a:txBody>
                    <a:bodyPr/>
                    <a:lstStyle/>
                    <a:p>
                      <a:pPr algn="ctr" fontAlgn="ctr"/>
                      <a:endParaRPr lang="tr-TR" sz="2400" b="0" i="0" u="none" strike="noStrike">
                        <a:effectLst/>
                        <a:latin typeface="Arial Tur" panose="020B0604020202020204" pitchFamily="34" charset="0"/>
                      </a:endParaRPr>
                    </a:p>
                  </a:txBody>
                  <a:tcPr marL="0" marR="0" marT="0" marB="0" anchor="ctr">
                    <a:solidFill>
                      <a:schemeClr val="accent1">
                        <a:lumMod val="20000"/>
                        <a:lumOff val="80000"/>
                      </a:schemeClr>
                    </a:solidFill>
                  </a:tcPr>
                </a:tc>
                <a:tc rowSpan="4">
                  <a:txBody>
                    <a:bodyPr/>
                    <a:lstStyle/>
                    <a:p>
                      <a:pPr algn="ctr" fontAlgn="ctr"/>
                      <a:r>
                        <a:rPr lang="tr-TR" sz="2400" u="none" strike="noStrike">
                          <a:effectLst/>
                        </a:rPr>
                        <a:t>175 KİŞİ          % 49,44</a:t>
                      </a:r>
                      <a:endParaRPr lang="tr-TR" sz="2400" b="0" i="0" u="none" strike="noStrike">
                        <a:effectLst/>
                        <a:latin typeface="Arial Tur" panose="020B0604020202020204" pitchFamily="34" charset="0"/>
                      </a:endParaRPr>
                    </a:p>
                  </a:txBody>
                  <a:tcPr marL="0" marR="0" marT="0" marB="0" anchor="ctr">
                    <a:solidFill>
                      <a:schemeClr val="accent1">
                        <a:lumMod val="20000"/>
                        <a:lumOff val="80000"/>
                      </a:schemeClr>
                    </a:solidFill>
                  </a:tcPr>
                </a:tc>
                <a:extLst>
                  <a:ext uri="{0D108BD9-81ED-4DB2-BD59-A6C34878D82A}">
                    <a16:rowId xmlns:a16="http://schemas.microsoft.com/office/drawing/2014/main" val="1846362084"/>
                  </a:ext>
                </a:extLst>
              </a:tr>
              <a:tr h="307631">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dirty="0">
                          <a:effectLst/>
                        </a:rPr>
                        <a:t>&gt;=80-90</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36</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gridSpan="2">
                  <a:txBody>
                    <a:bodyPr/>
                    <a:lstStyle/>
                    <a:p>
                      <a:pPr algn="ctr" fontAlgn="ctr"/>
                      <a:r>
                        <a:rPr lang="tr-TR" sz="2400" u="none" strike="noStrike" dirty="0">
                          <a:effectLst/>
                        </a:rPr>
                        <a:t>10,17</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hMerge="1">
                  <a:txBody>
                    <a:bodyPr/>
                    <a:lstStyle/>
                    <a:p>
                      <a:endParaRPr lang="tr-TR"/>
                    </a:p>
                  </a:txBody>
                  <a:tcPr/>
                </a:tc>
                <a:tc vMerge="1">
                  <a:txBody>
                    <a:bodyPr/>
                    <a:lstStyle/>
                    <a:p>
                      <a:endParaRPr lang="tr-TR"/>
                    </a:p>
                  </a:txBody>
                  <a:tcPr/>
                </a:tc>
                <a:tc>
                  <a:txBody>
                    <a:bodyPr/>
                    <a:lstStyle/>
                    <a:p>
                      <a:pPr algn="ctr" fontAlgn="ctr"/>
                      <a:r>
                        <a:rPr lang="tr-TR" sz="2400" u="none" strike="noStrike" dirty="0">
                          <a:effectLst/>
                        </a:rPr>
                        <a:t>&gt;=80-90</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37</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gridSpan="2">
                  <a:txBody>
                    <a:bodyPr/>
                    <a:lstStyle/>
                    <a:p>
                      <a:pPr algn="ctr" fontAlgn="ctr"/>
                      <a:r>
                        <a:rPr lang="tr-TR" sz="2400" u="none" strike="noStrike" dirty="0">
                          <a:effectLst/>
                        </a:rPr>
                        <a:t>10,46</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hMerge="1">
                  <a:txBody>
                    <a:bodyPr/>
                    <a:lstStyle/>
                    <a:p>
                      <a:endParaRPr lang="tr-TR"/>
                    </a:p>
                  </a:txBody>
                  <a:tcPr/>
                </a:tc>
                <a:tc vMerge="1">
                  <a:txBody>
                    <a:bodyPr/>
                    <a:lstStyle/>
                    <a:p>
                      <a:endParaRPr lang="tr-TR"/>
                    </a:p>
                  </a:txBody>
                  <a:tcPr/>
                </a:tc>
                <a:extLst>
                  <a:ext uri="{0D108BD9-81ED-4DB2-BD59-A6C34878D82A}">
                    <a16:rowId xmlns:a16="http://schemas.microsoft.com/office/drawing/2014/main" val="2611246656"/>
                  </a:ext>
                </a:extLst>
              </a:tr>
              <a:tr h="307631">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dirty="0">
                          <a:effectLst/>
                        </a:rPr>
                        <a:t>&gt;=70-80</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67</a:t>
                      </a:r>
                      <a:endParaRPr lang="tr-TR" sz="2400" b="0" i="0" u="none" strike="noStrike" dirty="0">
                        <a:effectLst/>
                        <a:latin typeface="Arial Tur" panose="020B0604020202020204" pitchFamily="34" charset="0"/>
                      </a:endParaRPr>
                    </a:p>
                  </a:txBody>
                  <a:tcPr marL="0" marR="0" marT="0" marB="0" anchor="ctr"/>
                </a:tc>
                <a:tc gridSpan="2">
                  <a:txBody>
                    <a:bodyPr/>
                    <a:lstStyle/>
                    <a:p>
                      <a:pPr algn="ctr" fontAlgn="ctr"/>
                      <a:r>
                        <a:rPr lang="tr-TR" sz="2400" u="none" strike="noStrike">
                          <a:effectLst/>
                        </a:rPr>
                        <a:t>18,93</a:t>
                      </a:r>
                      <a:endParaRPr lang="tr-TR" sz="2400" b="0" i="0" u="none" strike="noStrike">
                        <a:effectLst/>
                        <a:latin typeface="Arial Tur" panose="020B0604020202020204" pitchFamily="34" charset="0"/>
                      </a:endParaRPr>
                    </a:p>
                  </a:txBody>
                  <a:tcPr marL="0" marR="0" marT="0" marB="0" anchor="ctr"/>
                </a:tc>
                <a:tc hMerge="1">
                  <a:txBody>
                    <a:bodyPr/>
                    <a:lstStyle/>
                    <a:p>
                      <a:endParaRPr lang="tr-TR"/>
                    </a:p>
                  </a:txBody>
                  <a:tcPr/>
                </a:tc>
                <a:tc vMerge="1">
                  <a:txBody>
                    <a:bodyPr/>
                    <a:lstStyle/>
                    <a:p>
                      <a:endParaRPr lang="tr-TR"/>
                    </a:p>
                  </a:txBody>
                  <a:tcPr/>
                </a:tc>
                <a:tc>
                  <a:txBody>
                    <a:bodyPr/>
                    <a:lstStyle/>
                    <a:p>
                      <a:pPr algn="ctr" fontAlgn="ctr"/>
                      <a:r>
                        <a:rPr lang="tr-TR" sz="2400" u="none" strike="noStrike">
                          <a:effectLst/>
                        </a:rPr>
                        <a:t>&gt;=70-80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70</a:t>
                      </a:r>
                      <a:endParaRPr lang="tr-TR" sz="2400" b="0" i="0" u="none" strike="noStrike" dirty="0">
                        <a:effectLst/>
                        <a:latin typeface="Arial Tur" panose="020B0604020202020204" pitchFamily="34" charset="0"/>
                      </a:endParaRPr>
                    </a:p>
                  </a:txBody>
                  <a:tcPr marL="0" marR="0" marT="0" marB="0" anchor="ctr"/>
                </a:tc>
                <a:tc gridSpan="2">
                  <a:txBody>
                    <a:bodyPr/>
                    <a:lstStyle/>
                    <a:p>
                      <a:pPr algn="ctr" fontAlgn="ctr"/>
                      <a:r>
                        <a:rPr lang="tr-TR" sz="2400" u="none" strike="noStrike">
                          <a:effectLst/>
                        </a:rPr>
                        <a:t>19,78</a:t>
                      </a:r>
                      <a:endParaRPr lang="tr-TR" sz="2400" b="0" i="0" u="none" strike="noStrike">
                        <a:effectLst/>
                        <a:latin typeface="Arial Tur" panose="020B0604020202020204" pitchFamily="34" charset="0"/>
                      </a:endParaRPr>
                    </a:p>
                  </a:txBody>
                  <a:tcPr marL="0" marR="0" marT="0" marB="0" anchor="ctr"/>
                </a:tc>
                <a:tc hMerge="1">
                  <a:txBody>
                    <a:bodyPr/>
                    <a:lstStyle/>
                    <a:p>
                      <a:endParaRPr lang="tr-TR"/>
                    </a:p>
                  </a:txBody>
                  <a:tcPr/>
                </a:tc>
                <a:tc vMerge="1">
                  <a:txBody>
                    <a:bodyPr/>
                    <a:lstStyle/>
                    <a:p>
                      <a:endParaRPr lang="tr-TR"/>
                    </a:p>
                  </a:txBody>
                  <a:tcPr/>
                </a:tc>
                <a:extLst>
                  <a:ext uri="{0D108BD9-81ED-4DB2-BD59-A6C34878D82A}">
                    <a16:rowId xmlns:a16="http://schemas.microsoft.com/office/drawing/2014/main" val="1549143759"/>
                  </a:ext>
                </a:extLst>
              </a:tr>
              <a:tr h="615262">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dirty="0">
                          <a:effectLst/>
                        </a:rPr>
                        <a:t>&gt;=62,05-70</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69</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gridSpan="2">
                  <a:txBody>
                    <a:bodyPr/>
                    <a:lstStyle/>
                    <a:p>
                      <a:pPr algn="ctr" fontAlgn="ctr"/>
                      <a:r>
                        <a:rPr lang="tr-TR" sz="2400" u="none" strike="noStrike" dirty="0">
                          <a:effectLst/>
                        </a:rPr>
                        <a:t>19,5</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hMerge="1">
                  <a:txBody>
                    <a:bodyPr/>
                    <a:lstStyle/>
                    <a:p>
                      <a:endParaRPr lang="tr-TR"/>
                    </a:p>
                  </a:txBody>
                  <a:tcPr/>
                </a:tc>
                <a:tc vMerge="1">
                  <a:txBody>
                    <a:bodyPr/>
                    <a:lstStyle/>
                    <a:p>
                      <a:endParaRPr lang="tr-TR"/>
                    </a:p>
                  </a:txBody>
                  <a:tcPr/>
                </a:tc>
                <a:tc>
                  <a:txBody>
                    <a:bodyPr/>
                    <a:lstStyle/>
                    <a:p>
                      <a:pPr algn="ctr" fontAlgn="ctr"/>
                      <a:r>
                        <a:rPr lang="tr-TR" sz="2400" u="none" strike="noStrike" dirty="0">
                          <a:effectLst/>
                        </a:rPr>
                        <a:t>&gt;=64,11-70</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58</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gridSpan="2">
                  <a:txBody>
                    <a:bodyPr/>
                    <a:lstStyle/>
                    <a:p>
                      <a:pPr algn="ctr" fontAlgn="ctr"/>
                      <a:r>
                        <a:rPr lang="tr-TR" sz="2400" u="none" strike="noStrike" dirty="0">
                          <a:effectLst/>
                        </a:rPr>
                        <a:t>16,39</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hMerge="1">
                  <a:txBody>
                    <a:bodyPr/>
                    <a:lstStyle/>
                    <a:p>
                      <a:endParaRPr lang="tr-TR"/>
                    </a:p>
                  </a:txBody>
                  <a:tcPr/>
                </a:tc>
                <a:tc vMerge="1">
                  <a:txBody>
                    <a:bodyPr/>
                    <a:lstStyle/>
                    <a:p>
                      <a:endParaRPr lang="tr-TR"/>
                    </a:p>
                  </a:txBody>
                  <a:tcPr/>
                </a:tc>
                <a:extLst>
                  <a:ext uri="{0D108BD9-81ED-4DB2-BD59-A6C34878D82A}">
                    <a16:rowId xmlns:a16="http://schemas.microsoft.com/office/drawing/2014/main" val="3793681282"/>
                  </a:ext>
                </a:extLst>
              </a:tr>
              <a:tr h="307631">
                <a:tc>
                  <a:txBody>
                    <a:bodyPr/>
                    <a:lstStyle/>
                    <a:p>
                      <a:pPr algn="ctr" fontAlgn="ctr"/>
                      <a:r>
                        <a:rPr lang="tr-TR" sz="2400" b="1" u="none" strike="noStrike" dirty="0">
                          <a:effectLst/>
                        </a:rPr>
                        <a:t> </a:t>
                      </a:r>
                      <a:endParaRPr lang="tr-TR" sz="2400" b="1"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tc>
                  <a:txBody>
                    <a:bodyPr/>
                    <a:lstStyle/>
                    <a:p>
                      <a:pPr algn="ctr" fontAlgn="ctr"/>
                      <a:r>
                        <a:rPr lang="tr-TR" sz="2400" u="none" strike="noStrike" dirty="0">
                          <a:effectLst/>
                        </a:rPr>
                        <a:t> </a:t>
                      </a:r>
                      <a:endParaRPr lang="tr-TR" sz="2400" b="0"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tc gridSpan="5">
                  <a:txBody>
                    <a:bodyPr/>
                    <a:lstStyle/>
                    <a:p>
                      <a:pPr algn="ctr" fontAlgn="ctr"/>
                      <a:r>
                        <a:rPr lang="tr-TR" sz="2400" b="1" u="none" strike="noStrike" dirty="0">
                          <a:solidFill>
                            <a:schemeClr val="bg1"/>
                          </a:solidFill>
                          <a:effectLst/>
                        </a:rPr>
                        <a:t>ORTALAMA= 62,05</a:t>
                      </a:r>
                      <a:endParaRPr lang="tr-TR" sz="2400" b="1" i="0" u="none" strike="noStrike" dirty="0">
                        <a:solidFill>
                          <a:schemeClr val="bg1"/>
                        </a:solidFill>
                        <a:effectLst/>
                        <a:latin typeface="Arial Tur" panose="020B0604020202020204" pitchFamily="34" charset="0"/>
                      </a:endParaRPr>
                    </a:p>
                  </a:txBody>
                  <a:tcPr marL="0" marR="0" marT="0" marB="0" anchor="ctr">
                    <a:solidFill>
                      <a:schemeClr val="accent1">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2400" b="1" u="none" strike="noStrike" dirty="0">
                          <a:solidFill>
                            <a:schemeClr val="bg1"/>
                          </a:solidFill>
                          <a:effectLst/>
                        </a:rPr>
                        <a:t>ORTALAMA= 64,11</a:t>
                      </a:r>
                      <a:endParaRPr lang="tr-TR" sz="2400" b="1" i="0" u="none" strike="noStrike" dirty="0">
                        <a:solidFill>
                          <a:schemeClr val="bg1"/>
                        </a:solidFill>
                        <a:effectLst/>
                        <a:latin typeface="Arial Tur" panose="020B0604020202020204" pitchFamily="34" charset="0"/>
                      </a:endParaRPr>
                    </a:p>
                  </a:txBody>
                  <a:tcPr marL="0" marR="0" marT="0" marB="0" anchor="ctr">
                    <a:solidFill>
                      <a:schemeClr val="accent1">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069926186"/>
                  </a:ext>
                </a:extLst>
              </a:tr>
              <a:tr h="307631">
                <a:tc rowSpan="7" gridSpan="2">
                  <a:txBody>
                    <a:bodyPr/>
                    <a:lstStyle/>
                    <a:p>
                      <a:pPr algn="ctr" fontAlgn="ctr"/>
                      <a:r>
                        <a:rPr lang="tr-TR" sz="2400" b="1" u="none" strike="noStrike" dirty="0">
                          <a:effectLst/>
                        </a:rPr>
                        <a:t>Ortalama Altı Not Alan Öğrencilerin Dağılımı</a:t>
                      </a:r>
                      <a:endParaRPr lang="tr-TR" sz="2400" b="1"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tc rowSpan="7" hMerge="1">
                  <a:txBody>
                    <a:bodyPr/>
                    <a:lstStyle/>
                    <a:p>
                      <a:endParaRPr lang="tr-TR"/>
                    </a:p>
                  </a:txBody>
                  <a:tcPr/>
                </a:tc>
                <a:tc>
                  <a:txBody>
                    <a:bodyPr/>
                    <a:lstStyle/>
                    <a:p>
                      <a:pPr algn="ctr" fontAlgn="ctr"/>
                      <a:r>
                        <a:rPr lang="tr-TR" sz="2400" u="none" strike="noStrike">
                          <a:effectLst/>
                        </a:rPr>
                        <a:t>&gt;=60-62,05</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20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5,65</a:t>
                      </a:r>
                      <a:endParaRPr lang="tr-TR" sz="2400" b="0" i="0" u="none" strike="noStrike">
                        <a:effectLst/>
                        <a:latin typeface="Arial Tur" panose="020B0604020202020204" pitchFamily="34" charset="0"/>
                      </a:endParaRPr>
                    </a:p>
                  </a:txBody>
                  <a:tcPr marL="0" marR="0" marT="0" marB="0" anchor="ctr"/>
                </a:tc>
                <a:tc rowSpan="7" gridSpan="2">
                  <a:txBody>
                    <a:bodyPr/>
                    <a:lstStyle/>
                    <a:p>
                      <a:pPr algn="ctr" fontAlgn="ctr"/>
                      <a:r>
                        <a:rPr lang="tr-TR" sz="2400" u="none" strike="noStrike">
                          <a:effectLst/>
                        </a:rPr>
                        <a:t>172 KİŞİ          % 48,59</a:t>
                      </a:r>
                      <a:endParaRPr lang="tr-TR" sz="2400" b="0" i="0" u="none" strike="noStrike">
                        <a:effectLst/>
                        <a:latin typeface="Arial Tur" panose="020B0604020202020204" pitchFamily="34" charset="0"/>
                      </a:endParaRPr>
                    </a:p>
                  </a:txBody>
                  <a:tcPr marL="0" marR="0" marT="0" marB="0" anchor="ctr">
                    <a:solidFill>
                      <a:schemeClr val="accent1">
                        <a:lumMod val="20000"/>
                        <a:lumOff val="80000"/>
                      </a:schemeClr>
                    </a:solidFill>
                  </a:tcPr>
                </a:tc>
                <a:tc rowSpan="7" hMerge="1">
                  <a:txBody>
                    <a:bodyPr/>
                    <a:lstStyle/>
                    <a:p>
                      <a:endParaRPr lang="tr-TR"/>
                    </a:p>
                  </a:txBody>
                  <a:tcPr/>
                </a:tc>
                <a:tc>
                  <a:txBody>
                    <a:bodyPr/>
                    <a:lstStyle/>
                    <a:p>
                      <a:pPr algn="ctr" fontAlgn="ctr"/>
                      <a:r>
                        <a:rPr lang="tr-TR" sz="2400" u="none" strike="noStrike">
                          <a:effectLst/>
                        </a:rPr>
                        <a:t>&gt;=60-64,11</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48</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13,56</a:t>
                      </a:r>
                      <a:endParaRPr lang="tr-TR" sz="2400" b="0" i="0" u="none" strike="noStrike" dirty="0">
                        <a:effectLst/>
                        <a:latin typeface="Arial Tur" panose="020B0604020202020204" pitchFamily="34" charset="0"/>
                      </a:endParaRPr>
                    </a:p>
                  </a:txBody>
                  <a:tcPr marL="0" marR="0" marT="0" marB="0" anchor="ctr"/>
                </a:tc>
                <a:tc rowSpan="7" gridSpan="2">
                  <a:txBody>
                    <a:bodyPr/>
                    <a:lstStyle/>
                    <a:p>
                      <a:pPr algn="ctr" fontAlgn="ctr"/>
                      <a:r>
                        <a:rPr lang="tr-TR" sz="2400" u="none" strike="noStrike">
                          <a:effectLst/>
                        </a:rPr>
                        <a:t>179 KİŞİ          % 50,57</a:t>
                      </a:r>
                      <a:endParaRPr lang="tr-TR" sz="2400" b="0" i="0" u="none" strike="noStrike">
                        <a:effectLst/>
                        <a:latin typeface="Arial Tur" panose="020B0604020202020204" pitchFamily="34" charset="0"/>
                      </a:endParaRPr>
                    </a:p>
                  </a:txBody>
                  <a:tcPr marL="0" marR="0" marT="0" marB="0" anchor="ctr">
                    <a:solidFill>
                      <a:schemeClr val="accent1">
                        <a:lumMod val="20000"/>
                        <a:lumOff val="80000"/>
                      </a:schemeClr>
                    </a:solidFill>
                  </a:tcPr>
                </a:tc>
                <a:tc rowSpan="7" hMerge="1">
                  <a:txBody>
                    <a:bodyPr/>
                    <a:lstStyle/>
                    <a:p>
                      <a:endParaRPr lang="tr-TR"/>
                    </a:p>
                  </a:txBody>
                  <a:tcPr/>
                </a:tc>
                <a:extLst>
                  <a:ext uri="{0D108BD9-81ED-4DB2-BD59-A6C34878D82A}">
                    <a16:rowId xmlns:a16="http://schemas.microsoft.com/office/drawing/2014/main" val="33012860"/>
                  </a:ext>
                </a:extLst>
              </a:tr>
              <a:tr h="307631">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dirty="0">
                          <a:effectLst/>
                        </a:rPr>
                        <a:t>&gt;=50-60</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79</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22,32</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&gt;=50-60</a:t>
                      </a:r>
                      <a:endParaRPr lang="tr-TR" sz="2400" b="0" i="0" u="none" strike="noStrike">
                        <a:effectLst/>
                        <a:latin typeface="Arial Tur" panose="020B0604020202020204" pitchFamily="34"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81</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22,89</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gridSpan="2" vMerge="1">
                  <a:txBody>
                    <a:bodyPr/>
                    <a:lstStyle/>
                    <a:p>
                      <a:endParaRPr lang="tr-TR"/>
                    </a:p>
                  </a:txBody>
                  <a:tcPr/>
                </a:tc>
                <a:tc hMerge="1" vMerge="1">
                  <a:txBody>
                    <a:bodyPr/>
                    <a:lstStyle/>
                    <a:p>
                      <a:endParaRPr lang="tr-TR"/>
                    </a:p>
                  </a:txBody>
                  <a:tcPr/>
                </a:tc>
                <a:extLst>
                  <a:ext uri="{0D108BD9-81ED-4DB2-BD59-A6C34878D82A}">
                    <a16:rowId xmlns:a16="http://schemas.microsoft.com/office/drawing/2014/main" val="3908613440"/>
                  </a:ext>
                </a:extLst>
              </a:tr>
              <a:tr h="307631">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&gt;=40-50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41</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11,59</a:t>
                      </a:r>
                      <a:endParaRPr lang="tr-TR" sz="2400" b="0" i="0" u="none" strike="noStrike" dirty="0">
                        <a:effectLst/>
                        <a:latin typeface="Arial Tur" panose="020B0604020202020204" pitchFamily="34" charset="0"/>
                      </a:endParaRPr>
                    </a:p>
                  </a:txBody>
                  <a:tcPr marL="0" marR="0" marT="0" marB="0" anchor="ctr"/>
                </a:tc>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dirty="0">
                          <a:effectLst/>
                        </a:rPr>
                        <a:t>&gt;=40-50</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33</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9,33</a:t>
                      </a:r>
                      <a:endParaRPr lang="tr-TR" sz="2400" b="0" i="0" u="none" strike="noStrike" dirty="0">
                        <a:effectLst/>
                        <a:latin typeface="Arial Tur" panose="020B0604020202020204" pitchFamily="34" charset="0"/>
                      </a:endParaRPr>
                    </a:p>
                  </a:txBody>
                  <a:tcPr marL="0" marR="0" marT="0" marB="0" anchor="ctr"/>
                </a:tc>
                <a:tc gridSpan="2" vMerge="1">
                  <a:txBody>
                    <a:bodyPr/>
                    <a:lstStyle/>
                    <a:p>
                      <a:endParaRPr lang="tr-TR"/>
                    </a:p>
                  </a:txBody>
                  <a:tcPr/>
                </a:tc>
                <a:tc hMerge="1" vMerge="1">
                  <a:txBody>
                    <a:bodyPr/>
                    <a:lstStyle/>
                    <a:p>
                      <a:endParaRPr lang="tr-TR"/>
                    </a:p>
                  </a:txBody>
                  <a:tcPr/>
                </a:tc>
                <a:extLst>
                  <a:ext uri="{0D108BD9-81ED-4DB2-BD59-A6C34878D82A}">
                    <a16:rowId xmlns:a16="http://schemas.microsoft.com/office/drawing/2014/main" val="1564407747"/>
                  </a:ext>
                </a:extLst>
              </a:tr>
              <a:tr h="307631">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dirty="0">
                          <a:effectLst/>
                        </a:rPr>
                        <a:t>&gt;=30-40</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16</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4,52</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dirty="0">
                          <a:effectLst/>
                        </a:rPr>
                        <a:t>&gt;=30-40</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13</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3,68</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gridSpan="2" vMerge="1">
                  <a:txBody>
                    <a:bodyPr/>
                    <a:lstStyle/>
                    <a:p>
                      <a:endParaRPr lang="tr-TR"/>
                    </a:p>
                  </a:txBody>
                  <a:tcPr/>
                </a:tc>
                <a:tc hMerge="1" vMerge="1">
                  <a:txBody>
                    <a:bodyPr/>
                    <a:lstStyle/>
                    <a:p>
                      <a:endParaRPr lang="tr-TR"/>
                    </a:p>
                  </a:txBody>
                  <a:tcPr/>
                </a:tc>
                <a:extLst>
                  <a:ext uri="{0D108BD9-81ED-4DB2-BD59-A6C34878D82A}">
                    <a16:rowId xmlns:a16="http://schemas.microsoft.com/office/drawing/2014/main" val="4069750001"/>
                  </a:ext>
                </a:extLst>
              </a:tr>
              <a:tr h="307631">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&gt;=20-30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10</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2,83</a:t>
                      </a:r>
                      <a:endParaRPr lang="tr-TR" sz="2400" b="0" i="0" u="none" strike="noStrike" dirty="0">
                        <a:effectLst/>
                        <a:latin typeface="Arial Tur" panose="020B0604020202020204" pitchFamily="34" charset="0"/>
                      </a:endParaRPr>
                    </a:p>
                  </a:txBody>
                  <a:tcPr marL="0" marR="0" marT="0" marB="0" anchor="ctr"/>
                </a:tc>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&gt;=20-30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4</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1,13</a:t>
                      </a:r>
                      <a:endParaRPr lang="tr-TR" sz="2400" b="0" i="0" u="none" strike="noStrike" dirty="0">
                        <a:effectLst/>
                        <a:latin typeface="Arial Tur" panose="020B0604020202020204" pitchFamily="34" charset="0"/>
                      </a:endParaRPr>
                    </a:p>
                  </a:txBody>
                  <a:tcPr marL="0" marR="0" marT="0" marB="0" anchor="ctr"/>
                </a:tc>
                <a:tc gridSpan="2" vMerge="1">
                  <a:txBody>
                    <a:bodyPr/>
                    <a:lstStyle/>
                    <a:p>
                      <a:endParaRPr lang="tr-TR"/>
                    </a:p>
                  </a:txBody>
                  <a:tcPr/>
                </a:tc>
                <a:tc hMerge="1" vMerge="1">
                  <a:txBody>
                    <a:bodyPr/>
                    <a:lstStyle/>
                    <a:p>
                      <a:endParaRPr lang="tr-TR"/>
                    </a:p>
                  </a:txBody>
                  <a:tcPr/>
                </a:tc>
                <a:extLst>
                  <a:ext uri="{0D108BD9-81ED-4DB2-BD59-A6C34878D82A}">
                    <a16:rowId xmlns:a16="http://schemas.microsoft.com/office/drawing/2014/main" val="1646745719"/>
                  </a:ext>
                </a:extLst>
              </a:tr>
              <a:tr h="307631">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dirty="0">
                          <a:effectLst/>
                        </a:rPr>
                        <a:t>&gt;=10-20</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6</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1,7</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dirty="0">
                          <a:effectLst/>
                        </a:rPr>
                        <a:t>&gt;=10-20</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0</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0</a:t>
                      </a:r>
                      <a:endParaRPr lang="tr-TR" sz="2400" b="0" i="0" u="none" strike="noStrike" dirty="0">
                        <a:effectLst/>
                        <a:latin typeface="Arial Tur" panose="020B0604020202020204" pitchFamily="34" charset="0"/>
                      </a:endParaRPr>
                    </a:p>
                  </a:txBody>
                  <a:tcPr marL="0" marR="0" marT="0" marB="0" anchor="ctr">
                    <a:solidFill>
                      <a:schemeClr val="accent1">
                        <a:lumMod val="20000"/>
                        <a:lumOff val="80000"/>
                      </a:schemeClr>
                    </a:solidFill>
                  </a:tcPr>
                </a:tc>
                <a:tc gridSpan="2" vMerge="1">
                  <a:txBody>
                    <a:bodyPr/>
                    <a:lstStyle/>
                    <a:p>
                      <a:endParaRPr lang="tr-TR"/>
                    </a:p>
                  </a:txBody>
                  <a:tcPr/>
                </a:tc>
                <a:tc hMerge="1" vMerge="1">
                  <a:txBody>
                    <a:bodyPr/>
                    <a:lstStyle/>
                    <a:p>
                      <a:endParaRPr lang="tr-TR"/>
                    </a:p>
                  </a:txBody>
                  <a:tcPr/>
                </a:tc>
                <a:extLst>
                  <a:ext uri="{0D108BD9-81ED-4DB2-BD59-A6C34878D82A}">
                    <a16:rowId xmlns:a16="http://schemas.microsoft.com/office/drawing/2014/main" val="983979015"/>
                  </a:ext>
                </a:extLst>
              </a:tr>
              <a:tr h="307631">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&lt;10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0</a:t>
                      </a:r>
                      <a:endParaRPr lang="tr-TR" sz="2400" b="0" i="0" u="none" strike="noStrike">
                        <a:effectLst/>
                        <a:latin typeface="Arial Tur" panose="020B0604020202020204" pitchFamily="34" charset="0"/>
                      </a:endParaRPr>
                    </a:p>
                  </a:txBody>
                  <a:tcPr marL="0" marR="0" marT="0" marB="0" anchor="ctr"/>
                </a:tc>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&lt;10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0</a:t>
                      </a:r>
                      <a:endParaRPr lang="tr-TR" sz="2400" b="0" i="0" u="none" strike="noStrike" dirty="0">
                        <a:effectLst/>
                        <a:latin typeface="Arial Tur" panose="020B0604020202020204" pitchFamily="34" charset="0"/>
                      </a:endParaRPr>
                    </a:p>
                  </a:txBody>
                  <a:tcPr marL="0" marR="0" marT="0" marB="0" anchor="ctr"/>
                </a:tc>
                <a:tc gridSpan="2" vMerge="1">
                  <a:txBody>
                    <a:bodyPr/>
                    <a:lstStyle/>
                    <a:p>
                      <a:endParaRPr lang="tr-TR"/>
                    </a:p>
                  </a:txBody>
                  <a:tcPr/>
                </a:tc>
                <a:tc hMerge="1" vMerge="1">
                  <a:txBody>
                    <a:bodyPr/>
                    <a:lstStyle/>
                    <a:p>
                      <a:endParaRPr lang="tr-TR"/>
                    </a:p>
                  </a:txBody>
                  <a:tcPr/>
                </a:tc>
                <a:extLst>
                  <a:ext uri="{0D108BD9-81ED-4DB2-BD59-A6C34878D82A}">
                    <a16:rowId xmlns:a16="http://schemas.microsoft.com/office/drawing/2014/main" val="893642848"/>
                  </a:ext>
                </a:extLst>
              </a:tr>
            </a:tbl>
          </a:graphicData>
        </a:graphic>
      </p:graphicFrame>
    </p:spTree>
    <p:extLst>
      <p:ext uri="{BB962C8B-B14F-4D97-AF65-F5344CB8AC3E}">
        <p14:creationId xmlns:p14="http://schemas.microsoft.com/office/powerpoint/2010/main" val="178442092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marL="457200" algn="just">
          <a:lnSpc>
            <a:spcPct val="115000"/>
          </a:lnSpc>
          <a:spcAft>
            <a:spcPts val="1000"/>
          </a:spcAft>
          <a:defRPr b="1">
            <a:solidFill>
              <a:srgbClr val="FF0000"/>
            </a:solidFill>
            <a:latin typeface="Calibri" panose="020F0502020204030204" pitchFamily="34" charset="0"/>
            <a:ea typeface="Calibri" panose="020F0502020204030204" pitchFamily="34"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2437</TotalTime>
  <Words>1610</Words>
  <Application>Microsoft Office PowerPoint</Application>
  <PresentationFormat>Geniş ekran</PresentationFormat>
  <Paragraphs>775</Paragraphs>
  <Slides>27</Slides>
  <Notes>0</Notes>
  <HiddenSlides>0</HiddenSlides>
  <MMClips>0</MMClips>
  <ScaleCrop>false</ScaleCrop>
  <HeadingPairs>
    <vt:vector size="6" baseType="variant">
      <vt:variant>
        <vt:lpstr>Kullanılan Yazı Tipleri</vt:lpstr>
      </vt:variant>
      <vt:variant>
        <vt:i4>8</vt:i4>
      </vt:variant>
      <vt:variant>
        <vt:lpstr>Tema</vt:lpstr>
      </vt:variant>
      <vt:variant>
        <vt:i4>4</vt:i4>
      </vt:variant>
      <vt:variant>
        <vt:lpstr>Slayt Başlıkları</vt:lpstr>
      </vt:variant>
      <vt:variant>
        <vt:i4>27</vt:i4>
      </vt:variant>
    </vt:vector>
  </HeadingPairs>
  <TitlesOfParts>
    <vt:vector size="39" baseType="lpstr">
      <vt:lpstr>Arial</vt:lpstr>
      <vt:lpstr>Arial TUR</vt:lpstr>
      <vt:lpstr>Arial TUR</vt:lpstr>
      <vt:lpstr>Calibri</vt:lpstr>
      <vt:lpstr>Calibri Light</vt:lpstr>
      <vt:lpstr>Cambria</vt:lpstr>
      <vt:lpstr>Cambria Math</vt:lpstr>
      <vt:lpstr>Times New Roman</vt:lpstr>
      <vt:lpstr>Office Teması</vt:lpstr>
      <vt:lpstr>Ofis Teması</vt:lpstr>
      <vt:lpstr>1_Ofis Teması</vt:lpstr>
      <vt:lpstr>2_Ofis Teması</vt:lpstr>
      <vt:lpstr>2024 – 2025 EĞİTİM YILI 1. SINIF 3. KURUL DEĞERLENDİRME </vt:lpstr>
      <vt:lpstr>PowerPoint Sunusu</vt:lpstr>
      <vt:lpstr>PowerPoint Sunusu</vt:lpstr>
      <vt:lpstr>SINAV VERİLERİ</vt:lpstr>
      <vt:lpstr>PowerPoint Sunusu</vt:lpstr>
      <vt:lpstr>ORTALAMA</vt:lpstr>
      <vt:lpstr>PowerPoint Sunusu</vt:lpstr>
      <vt:lpstr>PowerPoint Sunusu</vt:lpstr>
      <vt:lpstr>PowerPoint Sunusu</vt:lpstr>
      <vt:lpstr>PowerPoint Sunusu</vt:lpstr>
      <vt:lpstr>PowerPoint Sunusu</vt:lpstr>
      <vt:lpstr>EN FAZLA DOĞRU  VE YANLIŞ CEVAPLANAN SORULAR </vt:lpstr>
      <vt:lpstr>EN FAZLA DOĞRU CEVAPLANAN SORU</vt:lpstr>
      <vt:lpstr>EN FAZLA DOĞRU CEVAPLANAN SORU</vt:lpstr>
      <vt:lpstr>EN FAZLA YANLIŞ CEVAPLANAN SORU</vt:lpstr>
      <vt:lpstr>PowerPoint Sunusu</vt:lpstr>
      <vt:lpstr>GÜVENİRLİK</vt:lpstr>
      <vt:lpstr>SINAV ZORLUK İNDEKSİ</vt:lpstr>
      <vt:lpstr>PowerPoint Sunusu</vt:lpstr>
      <vt:lpstr>PowerPoint Sunusu</vt:lpstr>
      <vt:lpstr>PowerPoint Sunusu</vt:lpstr>
      <vt:lpstr>PowerPoint Sunusu</vt:lpstr>
      <vt:lpstr>PowerPoint Sunusu</vt:lpstr>
      <vt:lpstr>PowerPoint Sunusu</vt:lpstr>
      <vt:lpstr>KURULLA İLGİLİ ÖĞRENCİLERİN OLUMLU GÖRÜŞLERİ</vt:lpstr>
      <vt:lpstr>KURULLA İLGİLİ ÖĞRENCİLERİN OLUMSUZ GÖRÜŞLERİ</vt:lpstr>
      <vt:lpstr>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 – 2023 EĞİTİM YILI 3. SINIF 1. KURUL SINAV ANALİZİ</dc:title>
  <dc:creator>azmi's</dc:creator>
  <cp:lastModifiedBy>hp</cp:lastModifiedBy>
  <cp:revision>731</cp:revision>
  <dcterms:created xsi:type="dcterms:W3CDTF">2022-10-27T00:48:35Z</dcterms:created>
  <dcterms:modified xsi:type="dcterms:W3CDTF">2025-08-12T11:19:32Z</dcterms:modified>
</cp:coreProperties>
</file>